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 id="256" r:id="rId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B56EC8-58B6-C502-C42E-81C8F58F1D99}" name="Hudson, Les" initials="HL" userId="S::les.hudson@tea.texas.gov::1b51e3df-f37c-4646-8151-9652bb88c0d0" providerId="AD"/>
  <p188:author id="{A7D6E0D2-4AF4-174A-3414-82F42FBFB7E1}" name="Smith, Steve" initials="SS" userId="S::Steve.Smith@tea.texas.gov::cad797b5-bb7e-4e2a-97ae-05911761940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381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E4388-BFA3-41CC-8274-AA79886F3C43}" v="3" dt="2022-09-13T23:22:47.476"/>
    <p1510:client id="{8B41183C-8441-41F4-9A4E-1C55431C2949}" v="14" dt="2022-09-14T15:52:21.827"/>
    <p1510:client id="{B54FF286-B68B-4FC3-B03B-0F7181DCD9EF}" v="2" dt="2022-09-14T16:29:32.4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3772" autoAdjust="0"/>
  </p:normalViewPr>
  <p:slideViewPr>
    <p:cSldViewPr snapToGrid="0">
      <p:cViewPr>
        <p:scale>
          <a:sx n="81" d="100"/>
          <a:sy n="81" d="100"/>
        </p:scale>
        <p:origin x="1440" y="-9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38682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173714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143850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79986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124541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E8D7E1-50FC-4BCD-9360-9614AF06FF85}" type="datetimeFigureOut">
              <a:rPr lang="en-US" smtClean="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52815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E8D7E1-50FC-4BCD-9360-9614AF06FF85}" type="datetimeFigureOut">
              <a:rPr lang="en-US" smtClean="0"/>
              <a:t>4/24/2023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307394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E8D7E1-50FC-4BCD-9360-9614AF06FF85}" type="datetimeFigureOut">
              <a:rPr lang="en-US" smtClean="0"/>
              <a:t>4/24/2023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88183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8D7E1-50FC-4BCD-9360-9614AF06FF85}" type="datetimeFigureOut">
              <a:rPr lang="en-US" smtClean="0"/>
              <a:t>4/24/2023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01655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6821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82729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8E8D7E1-50FC-4BCD-9360-9614AF06FF85}" type="datetimeFigureOut">
              <a:rPr lang="en-US" smtClean="0"/>
              <a:t>4/24/2023</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23F3C27-860E-4BDB-913C-DD2656F92ACB}" type="slidenum">
              <a:rPr lang="en-US" smtClean="0"/>
              <a:t>‹#›</a:t>
            </a:fld>
            <a:endParaRPr lang="en-US" dirty="0"/>
          </a:p>
        </p:txBody>
      </p:sp>
    </p:spTree>
    <p:extLst>
      <p:ext uri="{BB962C8B-B14F-4D97-AF65-F5344CB8AC3E}">
        <p14:creationId xmlns:p14="http://schemas.microsoft.com/office/powerpoint/2010/main" val="24712369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https://www.smcisd.net/Page/519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737AD-4435-0540-3EB2-0B40B790C8F9}"/>
              </a:ext>
            </a:extLst>
          </p:cNvPr>
          <p:cNvSpPr txBox="1"/>
          <p:nvPr/>
        </p:nvSpPr>
        <p:spPr>
          <a:xfrm>
            <a:off x="0" y="-1935"/>
            <a:ext cx="6858000" cy="830997"/>
          </a:xfrm>
          <a:prstGeom prst="rect">
            <a:avLst/>
          </a:prstGeom>
          <a:solidFill>
            <a:srgbClr val="038180"/>
          </a:solidFill>
        </p:spPr>
        <p:txBody>
          <a:bodyPr wrap="square" lIns="91440" tIns="45720" rIns="91440" bIns="45720" rtlCol="0" anchor="t">
            <a:spAutoFit/>
          </a:bodyPr>
          <a:lstStyle/>
          <a:p>
            <a:pPr algn="ctr">
              <a:spcAft>
                <a:spcPts val="600"/>
              </a:spcAft>
            </a:pPr>
            <a:r>
              <a:rPr lang="en-US" sz="1600" b="1" dirty="0">
                <a:solidFill>
                  <a:schemeClr val="bg1"/>
                </a:solidFill>
                <a:ea typeface="Open Sans" panose="020B0606030504020204" pitchFamily="34" charset="0"/>
                <a:cs typeface="Open Sans" panose="020B0606030504020204" pitchFamily="34" charset="0"/>
              </a:rPr>
              <a:t>Agriculture, Food, and Natural Resources Career Cluster</a:t>
            </a:r>
          </a:p>
          <a:p>
            <a:pPr algn="ctr"/>
            <a:r>
              <a:rPr lang="en-US" sz="900" dirty="0">
                <a:solidFill>
                  <a:schemeClr val="bg1"/>
                </a:solidFill>
                <a:ea typeface="Open Sans"/>
                <a:cs typeface="Open Sans"/>
              </a:rPr>
              <a:t>The Agriculture, Food, and Natural Resources (AFNR) Career Cluster focuses on the essential elements of life - food, water, land, and air. This career cluster includes a diverse spectrum of occupations, ranging from farmer, rancher, and veterinarian to geologist, land conservationist, and florist. It also includes non-traditional agricultural occupations like wind energy, solar energy, and oil and gas production.</a:t>
            </a:r>
          </a:p>
        </p:txBody>
      </p:sp>
      <p:sp>
        <p:nvSpPr>
          <p:cNvPr id="4" name="Title 3">
            <a:extLst>
              <a:ext uri="{FF2B5EF4-FFF2-40B4-BE49-F238E27FC236}">
                <a16:creationId xmlns:a16="http://schemas.microsoft.com/office/drawing/2014/main" id="{1206FB2D-DE24-0B20-089B-E718E5032C5E}"/>
              </a:ext>
            </a:extLst>
          </p:cNvPr>
          <p:cNvSpPr>
            <a:spLocks noGrp="1"/>
          </p:cNvSpPr>
          <p:nvPr>
            <p:ph type="ctrTitle"/>
          </p:nvPr>
        </p:nvSpPr>
        <p:spPr>
          <a:xfrm>
            <a:off x="0" y="940378"/>
            <a:ext cx="3712945" cy="578861"/>
          </a:xfrm>
          <a:solidFill>
            <a:srgbClr val="038180"/>
          </a:solidFill>
        </p:spPr>
        <p:txBody>
          <a:bodyPr>
            <a:normAutofit/>
          </a:bodyPr>
          <a:lstStyle/>
          <a:p>
            <a:r>
              <a:rPr lang="en-US" sz="1600" b="1" dirty="0">
                <a:solidFill>
                  <a:srgbClr val="FFFFFF"/>
                </a:solidFill>
                <a:latin typeface="+mn-lt"/>
                <a:ea typeface="Open Sans"/>
                <a:cs typeface="Open Sans"/>
              </a:rPr>
              <a:t>Plant Science</a:t>
            </a:r>
            <a:endParaRPr lang="en-US" sz="1600" dirty="0">
              <a:effectLst/>
              <a:latin typeface="+mn-lt"/>
            </a:endParaRPr>
          </a:p>
          <a:p>
            <a:pPr rtl="0" eaLnBrk="1" latinLnBrk="0" hangingPunct="1"/>
            <a:r>
              <a:rPr lang="en-US" sz="1600" i="1" kern="1200" dirty="0">
                <a:solidFill>
                  <a:srgbClr val="FFFFFF"/>
                </a:solidFill>
                <a:effectLst/>
                <a:latin typeface="+mn-lt"/>
                <a:ea typeface="Open Sans"/>
                <a:cs typeface="Open Sans"/>
              </a:rPr>
              <a:t>Statewide Program of Study</a:t>
            </a:r>
            <a:endParaRPr lang="en-US" sz="1600" dirty="0">
              <a:effectLst/>
              <a:latin typeface="+mn-lt"/>
              <a:ea typeface="Open Sans"/>
              <a:cs typeface="Open Sans"/>
            </a:endParaRPr>
          </a:p>
        </p:txBody>
      </p:sp>
      <p:sp>
        <p:nvSpPr>
          <p:cNvPr id="7" name="TextBox 6">
            <a:extLst>
              <a:ext uri="{FF2B5EF4-FFF2-40B4-BE49-F238E27FC236}">
                <a16:creationId xmlns:a16="http://schemas.microsoft.com/office/drawing/2014/main" id="{418CD8EF-2D1F-02D6-2E0A-A6D3790C1525}"/>
              </a:ext>
            </a:extLst>
          </p:cNvPr>
          <p:cNvSpPr txBox="1"/>
          <p:nvPr/>
        </p:nvSpPr>
        <p:spPr>
          <a:xfrm>
            <a:off x="63795" y="1544836"/>
            <a:ext cx="6712687" cy="553998"/>
          </a:xfrm>
          <a:prstGeom prst="rect">
            <a:avLst/>
          </a:prstGeom>
          <a:noFill/>
        </p:spPr>
        <p:txBody>
          <a:bodyPr wrap="square" lIns="91440" tIns="45720" rIns="91440" bIns="45720" rtlCol="0" anchor="t">
            <a:spAutoFit/>
          </a:bodyPr>
          <a:lstStyle/>
          <a:p>
            <a:r>
              <a:rPr lang="en-US" sz="1000" dirty="0"/>
              <a:t>The Plant Science program of study focuses on the science, research, and business of plants and other living organisms. It teaches students how to apply biology and life science to real-world life processes of plants and vegetation, either in laboratories or in the field.</a:t>
            </a:r>
            <a:endParaRPr lang="en-US" dirty="0"/>
          </a:p>
        </p:txBody>
      </p:sp>
      <p:sp>
        <p:nvSpPr>
          <p:cNvPr id="21" name="TextBox 20">
            <a:extLst>
              <a:ext uri="{FF2B5EF4-FFF2-40B4-BE49-F238E27FC236}">
                <a16:creationId xmlns:a16="http://schemas.microsoft.com/office/drawing/2014/main" id="{77D1060B-498D-5699-38A4-622C19750F17}"/>
              </a:ext>
            </a:extLst>
          </p:cNvPr>
          <p:cNvSpPr txBox="1"/>
          <p:nvPr/>
        </p:nvSpPr>
        <p:spPr>
          <a:xfrm>
            <a:off x="296567" y="2134073"/>
            <a:ext cx="3244189" cy="2554545"/>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panose="02020603050405020304" pitchFamily="18" charset="0"/>
              </a:rPr>
              <a:t>Secondary Courses for High School Credit</a:t>
            </a:r>
          </a:p>
          <a:p>
            <a:pPr marL="0" marR="0">
              <a:spcBef>
                <a:spcPts val="0"/>
              </a:spcBef>
            </a:pPr>
            <a:endParaRPr lang="en-US" sz="1200" b="1" dirty="0">
              <a:solidFill>
                <a:srgbClr val="0D6CB9"/>
              </a:solidFill>
              <a:effectLst/>
              <a:ea typeface="Calibri" panose="020F0502020204030204" pitchFamily="34" charset="0"/>
              <a:cs typeface="Times New Roman" panose="02020603050405020304" pitchFamily="18" charset="0"/>
            </a:endParaRPr>
          </a:p>
          <a:p>
            <a:pPr marL="0" marR="0">
              <a:spcBef>
                <a:spcPts val="0"/>
              </a:spcBef>
            </a:pPr>
            <a:r>
              <a:rPr lang="en-US" sz="1200" b="1" dirty="0">
                <a:effectLst/>
                <a:ea typeface="Calibri" panose="020F0502020204030204" pitchFamily="34" charset="0"/>
                <a:cs typeface="Times New Roman"/>
              </a:rPr>
              <a:t>1	</a:t>
            </a:r>
            <a:r>
              <a:rPr lang="en-US" sz="1200" dirty="0">
                <a:ea typeface="+mn-lt"/>
                <a:cs typeface="+mn-lt"/>
              </a:rPr>
              <a:t>Principles of Agriculture, Food, and 	Natural Resources</a:t>
            </a:r>
            <a:endParaRPr lang="en-US" sz="1200" dirty="0">
              <a:ea typeface="Calibri" panose="020F0502020204030204"/>
              <a:cs typeface="Calibri" panose="020F0502020204030204"/>
            </a:endParaRPr>
          </a:p>
          <a:p>
            <a:pPr marR="0" lvl="0">
              <a:spcBef>
                <a:spcPts val="0"/>
              </a:spcBef>
            </a:pPr>
            <a:endParaRPr lang="en-US" sz="1200" b="1" dirty="0">
              <a:effectLst/>
              <a:ea typeface="Calibri"/>
              <a:cs typeface="Times New Roman"/>
            </a:endParaRPr>
          </a:p>
          <a:p>
            <a:r>
              <a:rPr lang="en-US" sz="1200" b="1" dirty="0">
                <a:effectLst/>
                <a:ea typeface="Calibri"/>
                <a:cs typeface="Times New Roman"/>
              </a:rPr>
              <a:t>2	</a:t>
            </a:r>
            <a:r>
              <a:rPr lang="en-US" sz="1200" dirty="0">
                <a:ea typeface="+mn-lt"/>
                <a:cs typeface="+mn-lt"/>
              </a:rPr>
              <a:t>Floral Design </a:t>
            </a:r>
          </a:p>
          <a:p>
            <a:endParaRPr lang="en-US" sz="1200" dirty="0">
              <a:ea typeface="+mn-lt"/>
              <a:cs typeface="+mn-lt"/>
            </a:endParaRPr>
          </a:p>
          <a:p>
            <a:r>
              <a:rPr lang="en-US" sz="1200" b="1" dirty="0">
                <a:ea typeface="Calibri"/>
                <a:cs typeface="Times New Roman"/>
              </a:rPr>
              <a:t>3	</a:t>
            </a:r>
            <a:r>
              <a:rPr lang="en-US" sz="1200" dirty="0">
                <a:ea typeface="+mn-lt"/>
                <a:cs typeface="+mn-lt"/>
              </a:rPr>
              <a:t>Advanced Floral Design</a:t>
            </a:r>
          </a:p>
          <a:p>
            <a:endParaRPr lang="en-US" sz="1200" dirty="0">
              <a:solidFill>
                <a:srgbClr val="0D6CB9"/>
              </a:solidFill>
              <a:ea typeface="Calibri" panose="020F0502020204030204" pitchFamily="34" charset="0"/>
              <a:cs typeface="Times New Roman" panose="02020603050405020304" pitchFamily="18" charset="0"/>
            </a:endParaRPr>
          </a:p>
          <a:p>
            <a:r>
              <a:rPr lang="en-US" sz="1200" b="1" dirty="0">
                <a:ea typeface="+mn-lt"/>
                <a:cs typeface="+mn-lt"/>
              </a:rPr>
              <a:t>4	</a:t>
            </a:r>
            <a:r>
              <a:rPr lang="en-US" sz="1200" dirty="0">
                <a:ea typeface="+mn-lt"/>
                <a:cs typeface="+mn-lt"/>
              </a:rPr>
              <a:t>Advanced Plant and Soil Science</a:t>
            </a:r>
          </a:p>
          <a:p>
            <a:endParaRPr lang="en-US" sz="200" dirty="0">
              <a:ea typeface="+mn-lt"/>
              <a:cs typeface="+mn-lt"/>
            </a:endParaRPr>
          </a:p>
          <a:p>
            <a:pPr algn="ctr"/>
            <a:r>
              <a:rPr lang="en-US" sz="1200" b="1" dirty="0">
                <a:ea typeface="+mn-lt"/>
                <a:cs typeface="+mn-lt"/>
              </a:rPr>
              <a:t>OR</a:t>
            </a:r>
          </a:p>
          <a:p>
            <a:endParaRPr lang="en-US" sz="200" dirty="0">
              <a:ea typeface="+mn-lt"/>
              <a:cs typeface="+mn-lt"/>
            </a:endParaRPr>
          </a:p>
          <a:p>
            <a:r>
              <a:rPr lang="en-US" sz="1200" dirty="0">
                <a:ea typeface="+mn-lt"/>
                <a:cs typeface="+mn-lt"/>
              </a:rPr>
              <a:t>	Greenhouse Operation and Production</a:t>
            </a:r>
            <a:endParaRPr lang="en-US" sz="1200" dirty="0">
              <a:ea typeface="Calibri" panose="020F0502020204030204"/>
              <a:cs typeface="Calibri" panose="020F0502020204030204"/>
            </a:endParaRPr>
          </a:p>
          <a:p>
            <a:endParaRPr lang="en-US" sz="1200" dirty="0">
              <a:ea typeface="+mn-lt"/>
              <a:cs typeface="+mn-lt"/>
            </a:endParaRPr>
          </a:p>
        </p:txBody>
      </p:sp>
      <p:sp>
        <p:nvSpPr>
          <p:cNvPr id="22" name="TextBox 21">
            <a:extLst>
              <a:ext uri="{FF2B5EF4-FFF2-40B4-BE49-F238E27FC236}">
                <a16:creationId xmlns:a16="http://schemas.microsoft.com/office/drawing/2014/main" id="{B8492F22-9EDB-B130-6173-ADBB1BA28B5A}"/>
              </a:ext>
            </a:extLst>
          </p:cNvPr>
          <p:cNvSpPr txBox="1"/>
          <p:nvPr/>
        </p:nvSpPr>
        <p:spPr>
          <a:xfrm>
            <a:off x="257391" y="4681118"/>
            <a:ext cx="3368014" cy="2354491"/>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panose="02020603050405020304" pitchFamily="18" charset="0"/>
              </a:rPr>
              <a:t>Postsecondary Opportunities</a:t>
            </a:r>
          </a:p>
          <a:p>
            <a:r>
              <a:rPr lang="en-US" sz="900" b="1" dirty="0">
                <a:ea typeface="Calibri"/>
                <a:cs typeface="Times New Roman"/>
              </a:rPr>
              <a:t>Associates Degrees</a:t>
            </a:r>
            <a:endParaRPr lang="en-US" sz="900" b="1" dirty="0">
              <a:effectLst/>
              <a:ea typeface="Calibri"/>
              <a:cs typeface="Times New Roman"/>
            </a:endParaRPr>
          </a:p>
          <a:p>
            <a:pPr marL="171450" indent="-171450">
              <a:buFont typeface="Arial" panose="020B0604020202020204" pitchFamily="34" charset="0"/>
              <a:buChar char="•"/>
            </a:pPr>
            <a:r>
              <a:rPr lang="en-US" sz="900" dirty="0">
                <a:ea typeface="+mn-lt"/>
                <a:cs typeface="+mn-lt"/>
              </a:rPr>
              <a:t>Applied Horticulture/ Horticulture Operations, General</a:t>
            </a:r>
            <a:endParaRPr lang="en-US" sz="900"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dirty="0">
                <a:ea typeface="+mn-lt"/>
                <a:cs typeface="+mn-lt"/>
              </a:rPr>
              <a:t>Ornamental Horticulture</a:t>
            </a:r>
            <a:endParaRPr lang="en-US" sz="900" dirty="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dirty="0">
                <a:ea typeface="+mn-lt"/>
                <a:cs typeface="+mn-lt"/>
              </a:rPr>
              <a:t>Agricultural Business and Management, General</a:t>
            </a:r>
            <a:endParaRPr lang="en-US" sz="900" dirty="0">
              <a:solidFill>
                <a:srgbClr val="000000"/>
              </a:solidFill>
              <a:ea typeface="Calibri" panose="020F0502020204030204" pitchFamily="34" charset="0"/>
              <a:cs typeface="Calibri"/>
            </a:endParaRPr>
          </a:p>
          <a:p>
            <a:pPr marL="171450" indent="-171450">
              <a:buFont typeface="Arial" panose="020B0604020202020204" pitchFamily="34" charset="0"/>
              <a:buChar char="•"/>
            </a:pPr>
            <a:r>
              <a:rPr lang="en-US" sz="900" dirty="0">
                <a:ea typeface="+mn-lt"/>
                <a:cs typeface="+mn-lt"/>
              </a:rPr>
              <a:t>Turf and Turfgrass Management</a:t>
            </a:r>
            <a:endParaRPr lang="en-US" sz="900" dirty="0">
              <a:solidFill>
                <a:srgbClr val="000000"/>
              </a:solidFill>
              <a:ea typeface="Calibri" panose="020F0502020204030204" pitchFamily="34" charset="0"/>
              <a:cs typeface="Calibri"/>
            </a:endParaRPr>
          </a:p>
          <a:p>
            <a:pPr marR="0" lvl="0">
              <a:spcBef>
                <a:spcPts val="0"/>
              </a:spcBef>
            </a:pPr>
            <a:r>
              <a:rPr lang="en-US" sz="900" b="1" dirty="0">
                <a:effectLst/>
                <a:ea typeface="Calibri"/>
                <a:cs typeface="Times New Roman"/>
              </a:rPr>
              <a:t>Bachelor’s Degrees</a:t>
            </a:r>
            <a:endParaRPr lang="en-US" sz="900" dirty="0">
              <a:solidFill>
                <a:srgbClr val="0D6CB9"/>
              </a:solidFill>
              <a:effectLst/>
              <a:ea typeface="Calibri"/>
              <a:cs typeface="Times New Roman"/>
            </a:endParaRPr>
          </a:p>
          <a:p>
            <a:pPr marL="171450" indent="-171450">
              <a:buFont typeface="Arial"/>
              <a:buChar char="•"/>
            </a:pPr>
            <a:r>
              <a:rPr lang="en-US" sz="900" dirty="0">
                <a:ea typeface="+mn-lt"/>
                <a:cs typeface="+mn-lt"/>
              </a:rPr>
              <a:t>Applied Horticulture/ Horticulture Operations, General</a:t>
            </a:r>
          </a:p>
          <a:p>
            <a:pPr marL="171450" indent="-171450">
              <a:buFont typeface="Arial"/>
              <a:buChar char="•"/>
            </a:pPr>
            <a:r>
              <a:rPr lang="en-US" sz="900" dirty="0">
                <a:ea typeface="+mn-lt"/>
                <a:cs typeface="+mn-lt"/>
              </a:rPr>
              <a:t>Agronomy and Crop Science</a:t>
            </a:r>
            <a:endParaRPr lang="en-US" sz="900" dirty="0">
              <a:solidFill>
                <a:srgbClr val="000000"/>
              </a:solidFill>
              <a:effectLst/>
              <a:ea typeface="Calibri" panose="020F0502020204030204" pitchFamily="34" charset="0"/>
              <a:cs typeface="Calibri"/>
            </a:endParaRPr>
          </a:p>
          <a:p>
            <a:pPr marL="171450" indent="-171450">
              <a:buFont typeface="Arial"/>
              <a:buChar char="•"/>
            </a:pPr>
            <a:r>
              <a:rPr lang="en-US" sz="900" dirty="0">
                <a:ea typeface="+mn-lt"/>
                <a:cs typeface="+mn-lt"/>
              </a:rPr>
              <a:t>Agricultural Business and Management, General</a:t>
            </a:r>
            <a:endParaRPr lang="en-US" sz="900" dirty="0">
              <a:solidFill>
                <a:srgbClr val="000000"/>
              </a:solidFill>
              <a:ea typeface="Calibri" panose="020F0502020204030204" pitchFamily="34" charset="0"/>
              <a:cs typeface="Calibri"/>
            </a:endParaRPr>
          </a:p>
          <a:p>
            <a:pPr marL="171450" indent="-171450">
              <a:buFont typeface="Arial"/>
              <a:buChar char="•"/>
            </a:pPr>
            <a:r>
              <a:rPr lang="en-US" sz="900" dirty="0">
                <a:ea typeface="+mn-lt"/>
                <a:cs typeface="+mn-lt"/>
              </a:rPr>
              <a:t>Turf and Turfgrass Management</a:t>
            </a:r>
            <a:endParaRPr lang="en-US" sz="900" dirty="0">
              <a:solidFill>
                <a:srgbClr val="000000"/>
              </a:solidFill>
              <a:ea typeface="Calibri" panose="020F0502020204030204" pitchFamily="34" charset="0"/>
              <a:cs typeface="Calibri"/>
            </a:endParaRPr>
          </a:p>
          <a:p>
            <a:pPr marR="0" lvl="0">
              <a:spcBef>
                <a:spcPts val="0"/>
              </a:spcBef>
            </a:pPr>
            <a:r>
              <a:rPr lang="en-US" sz="900" b="1" dirty="0">
                <a:effectLst/>
                <a:ea typeface="Calibri"/>
                <a:cs typeface="Times New Roman"/>
              </a:rPr>
              <a:t>Master’s, Doctoral, and Professional Degrees</a:t>
            </a:r>
            <a:endParaRPr lang="en-US" sz="900" dirty="0">
              <a:solidFill>
                <a:srgbClr val="0D6CB9"/>
              </a:solidFill>
              <a:effectLst/>
              <a:ea typeface="Calibri"/>
              <a:cs typeface="Times New Roman"/>
            </a:endParaRPr>
          </a:p>
          <a:p>
            <a:pPr marL="171450" indent="-171450">
              <a:buFont typeface="Arial"/>
              <a:buChar char="•"/>
            </a:pPr>
            <a:r>
              <a:rPr lang="en-US" sz="900" dirty="0">
                <a:ea typeface="+mn-lt"/>
                <a:cs typeface="+mn-lt"/>
              </a:rPr>
              <a:t>Applied Horticulture/ Horticulture Operations, General</a:t>
            </a:r>
            <a:endParaRPr lang="en-US" sz="900" dirty="0">
              <a:ea typeface="Calibri" panose="020F0502020204030204"/>
              <a:cs typeface="Calibri" panose="020F0502020204030204"/>
            </a:endParaRPr>
          </a:p>
          <a:p>
            <a:pPr marL="171450" indent="-171450">
              <a:buFont typeface="Arial"/>
              <a:buChar char="•"/>
            </a:pPr>
            <a:r>
              <a:rPr lang="en-US" sz="900" dirty="0">
                <a:ea typeface="+mn-lt"/>
                <a:cs typeface="+mn-lt"/>
              </a:rPr>
              <a:t>Agronomy and Crop Science</a:t>
            </a:r>
          </a:p>
          <a:p>
            <a:pPr marL="171450" indent="-171450">
              <a:buFont typeface="Arial"/>
              <a:buChar char="•"/>
            </a:pPr>
            <a:r>
              <a:rPr lang="en-US" sz="900" dirty="0">
                <a:ea typeface="+mn-lt"/>
                <a:cs typeface="+mn-lt"/>
              </a:rPr>
              <a:t>Agricultural Business and Management, General</a:t>
            </a:r>
          </a:p>
          <a:p>
            <a:pPr marL="171450" indent="-171450">
              <a:buFont typeface="Arial"/>
              <a:buChar char="•"/>
            </a:pPr>
            <a:r>
              <a:rPr lang="en-US" sz="900" dirty="0">
                <a:ea typeface="+mn-lt"/>
                <a:cs typeface="+mn-lt"/>
              </a:rPr>
              <a:t>Farm/Farm and Ranch Management</a:t>
            </a:r>
            <a:endParaRPr lang="en-US" sz="900" dirty="0">
              <a:ea typeface="Calibri" panose="020F0502020204030204"/>
              <a:cs typeface="Calibri" panose="020F0502020204030204"/>
            </a:endParaRPr>
          </a:p>
        </p:txBody>
      </p:sp>
      <p:sp>
        <p:nvSpPr>
          <p:cNvPr id="23" name="TextBox 22">
            <a:extLst>
              <a:ext uri="{FF2B5EF4-FFF2-40B4-BE49-F238E27FC236}">
                <a16:creationId xmlns:a16="http://schemas.microsoft.com/office/drawing/2014/main" id="{B63C6D94-62AA-E2D0-FFDB-465F6F55EAB9}"/>
              </a:ext>
            </a:extLst>
          </p:cNvPr>
          <p:cNvSpPr txBox="1"/>
          <p:nvPr/>
        </p:nvSpPr>
        <p:spPr>
          <a:xfrm>
            <a:off x="3936673" y="1971762"/>
            <a:ext cx="2600690" cy="461665"/>
          </a:xfrm>
          <a:prstGeom prst="rect">
            <a:avLst/>
          </a:prstGeom>
          <a:noFill/>
        </p:spPr>
        <p:txBody>
          <a:bodyPr wrap="square" lIns="91440" tIns="45720" rIns="91440" bIns="45720" rtlCol="0" anchor="t">
            <a:spAutoFit/>
          </a:bodyPr>
          <a:lstStyle/>
          <a:p>
            <a:pPr algn="ctr"/>
            <a:r>
              <a:rPr lang="en-US" sz="1200" b="1" dirty="0">
                <a:solidFill>
                  <a:srgbClr val="0D6CB9"/>
                </a:solidFill>
                <a:effectLst/>
                <a:ea typeface="Calibri" panose="020F0502020204030204" pitchFamily="34" charset="0"/>
                <a:cs typeface="Times New Roman"/>
              </a:rPr>
              <a:t>Work-Based Learning and</a:t>
            </a:r>
            <a:r>
              <a:rPr lang="en-US" sz="1200" b="1" dirty="0">
                <a:solidFill>
                  <a:srgbClr val="0D6CB9"/>
                </a:solidFill>
                <a:ea typeface="Calibri" panose="020F0502020204030204" pitchFamily="34" charset="0"/>
                <a:cs typeface="Times New Roman"/>
              </a:rPr>
              <a:t> </a:t>
            </a:r>
            <a:endParaRPr lang="en-US" sz="1200" b="1" dirty="0">
              <a:solidFill>
                <a:srgbClr val="0D6CB9"/>
              </a:solidFill>
              <a:effectLst/>
              <a:ea typeface="Calibri" panose="020F0502020204030204" pitchFamily="34" charset="0"/>
              <a:cs typeface="Times New Roman" panose="02020603050405020304" pitchFamily="18" charset="0"/>
            </a:endParaRPr>
          </a:p>
          <a:p>
            <a:pPr algn="ctr"/>
            <a:r>
              <a:rPr lang="en-US" sz="1200" b="1" dirty="0">
                <a:solidFill>
                  <a:srgbClr val="0D6CB9"/>
                </a:solidFill>
                <a:ea typeface="Calibri" panose="020F0502020204030204" pitchFamily="34" charset="0"/>
                <a:cs typeface="Times New Roman"/>
              </a:rPr>
              <a:t>Expanded Learning</a:t>
            </a:r>
            <a:r>
              <a:rPr lang="en-US" sz="1200" b="1" dirty="0">
                <a:solidFill>
                  <a:srgbClr val="0D6CB9"/>
                </a:solidFill>
                <a:effectLst/>
                <a:ea typeface="Calibri" panose="020F0502020204030204" pitchFamily="34" charset="0"/>
                <a:cs typeface="Times New Roman"/>
              </a:rPr>
              <a:t> Opportunities</a:t>
            </a:r>
          </a:p>
        </p:txBody>
      </p:sp>
      <p:graphicFrame>
        <p:nvGraphicFramePr>
          <p:cNvPr id="24" name="Table 24">
            <a:extLst>
              <a:ext uri="{FF2B5EF4-FFF2-40B4-BE49-F238E27FC236}">
                <a16:creationId xmlns:a16="http://schemas.microsoft.com/office/drawing/2014/main" id="{38395C62-94A4-41FC-B070-A87B662CD839}"/>
              </a:ext>
            </a:extLst>
          </p:cNvPr>
          <p:cNvGraphicFramePr>
            <a:graphicFrameLocks noGrp="1"/>
          </p:cNvGraphicFramePr>
          <p:nvPr>
            <p:extLst>
              <p:ext uri="{D42A27DB-BD31-4B8C-83A1-F6EECF244321}">
                <p14:modId xmlns:p14="http://schemas.microsoft.com/office/powerpoint/2010/main" val="2328758596"/>
              </p:ext>
            </p:extLst>
          </p:nvPr>
        </p:nvGraphicFramePr>
        <p:xfrm>
          <a:off x="3885318" y="2384136"/>
          <a:ext cx="2793548" cy="1143000"/>
        </p:xfrm>
        <a:graphic>
          <a:graphicData uri="http://schemas.openxmlformats.org/drawingml/2006/table">
            <a:tbl>
              <a:tblPr firstRow="1" bandRow="1">
                <a:tableStyleId>{5C22544A-7EE6-4342-B048-85BDC9FD1C3A}</a:tableStyleId>
              </a:tblPr>
              <a:tblGrid>
                <a:gridCol w="1328402">
                  <a:extLst>
                    <a:ext uri="{9D8B030D-6E8A-4147-A177-3AD203B41FA5}">
                      <a16:colId xmlns:a16="http://schemas.microsoft.com/office/drawing/2014/main" val="2083587555"/>
                    </a:ext>
                  </a:extLst>
                </a:gridCol>
                <a:gridCol w="1465146">
                  <a:extLst>
                    <a:ext uri="{9D8B030D-6E8A-4147-A177-3AD203B41FA5}">
                      <a16:colId xmlns:a16="http://schemas.microsoft.com/office/drawing/2014/main" val="3749205641"/>
                    </a:ext>
                  </a:extLst>
                </a:gridCol>
              </a:tblGrid>
              <a:tr h="361950">
                <a:tc>
                  <a:txBody>
                    <a:bodyPr/>
                    <a:lstStyle/>
                    <a:p>
                      <a:pPr algn="ctr"/>
                      <a:r>
                        <a:rPr lang="en-US" sz="900" dirty="0"/>
                        <a:t>Exploration Activities</a:t>
                      </a:r>
                    </a:p>
                  </a:txBody>
                  <a:tcPr anchor="ctr">
                    <a:solidFill>
                      <a:srgbClr val="038180"/>
                    </a:solidFill>
                  </a:tcPr>
                </a:tc>
                <a:tc>
                  <a:txBody>
                    <a:bodyPr/>
                    <a:lstStyle/>
                    <a:p>
                      <a:pPr algn="ctr"/>
                      <a:r>
                        <a:rPr lang="en-US" sz="900" dirty="0"/>
                        <a:t>Work-Based Learning Activities</a:t>
                      </a:r>
                    </a:p>
                  </a:txBody>
                  <a:tcPr anchor="ctr">
                    <a:solidFill>
                      <a:srgbClr val="038180"/>
                    </a:solidFill>
                  </a:tcPr>
                </a:tc>
                <a:extLst>
                  <a:ext uri="{0D108BD9-81ED-4DB2-BD59-A6C34878D82A}">
                    <a16:rowId xmlns:a16="http://schemas.microsoft.com/office/drawing/2014/main" val="2788444287"/>
                  </a:ext>
                </a:extLst>
              </a:tr>
              <a:tr h="431230">
                <a:tc>
                  <a:txBody>
                    <a:bodyPr/>
                    <a:lstStyle/>
                    <a:p>
                      <a:pPr marL="171450" indent="-171450" algn="l">
                        <a:buFont typeface="Arial" panose="020B0604020202020204" pitchFamily="34" charset="0"/>
                        <a:buChar char="•"/>
                      </a:pPr>
                      <a:r>
                        <a:rPr lang="en-US" sz="900" b="0" i="0" u="none" strike="noStrike" noProof="0" dirty="0">
                          <a:latin typeface="Calibri"/>
                        </a:rPr>
                        <a:t>Participate in Texas FFA</a:t>
                      </a:r>
                      <a:endParaRPr lang="en-US" sz="900" dirty="0"/>
                    </a:p>
                  </a:txBody>
                  <a:tcPr>
                    <a:noFill/>
                  </a:tcPr>
                </a:tc>
                <a:tc>
                  <a:txBody>
                    <a:bodyPr/>
                    <a:lstStyle/>
                    <a:p>
                      <a:pPr marL="171450" indent="-171450" algn="l">
                        <a:buFont typeface="Arial" panose="020B0604020202020204" pitchFamily="34" charset="0"/>
                        <a:buChar char="•"/>
                      </a:pPr>
                      <a:r>
                        <a:rPr lang="en-US" sz="900" b="0" i="0" u="none" strike="noStrike" noProof="0">
                          <a:latin typeface="Calibri"/>
                        </a:rPr>
                        <a:t>Work at a florist or landscaper business</a:t>
                      </a:r>
                      <a:endParaRPr lang="en-US" sz="900"/>
                    </a:p>
                    <a:p>
                      <a:pPr marL="171450" lvl="0" indent="-171450" algn="l">
                        <a:buFont typeface="Arial"/>
                        <a:buChar char="•"/>
                      </a:pPr>
                      <a:r>
                        <a:rPr lang="en-US" sz="900" b="0" i="0" u="none" strike="noStrike" noProof="0">
                          <a:latin typeface="Calibri"/>
                        </a:rPr>
                        <a:t>Participate in an FFA supervised agriculture experience</a:t>
                      </a:r>
                      <a:endParaRPr lang="en-US" sz="900" dirty="0"/>
                    </a:p>
                  </a:txBody>
                  <a:tcPr anchor="ctr">
                    <a:noFill/>
                  </a:tcPr>
                </a:tc>
                <a:extLst>
                  <a:ext uri="{0D108BD9-81ED-4DB2-BD59-A6C34878D82A}">
                    <a16:rowId xmlns:a16="http://schemas.microsoft.com/office/drawing/2014/main" val="2974962540"/>
                  </a:ext>
                </a:extLst>
              </a:tr>
            </a:tbl>
          </a:graphicData>
        </a:graphic>
      </p:graphicFrame>
      <p:sp>
        <p:nvSpPr>
          <p:cNvPr id="28" name="TextBox 27">
            <a:extLst>
              <a:ext uri="{FF2B5EF4-FFF2-40B4-BE49-F238E27FC236}">
                <a16:creationId xmlns:a16="http://schemas.microsoft.com/office/drawing/2014/main" id="{12E02463-CD5F-D1DD-B59B-A5477635CC57}"/>
              </a:ext>
            </a:extLst>
          </p:cNvPr>
          <p:cNvSpPr txBox="1"/>
          <p:nvPr/>
        </p:nvSpPr>
        <p:spPr>
          <a:xfrm>
            <a:off x="3869524" y="3764695"/>
            <a:ext cx="2883694" cy="907941"/>
          </a:xfrm>
          <a:prstGeom prst="rect">
            <a:avLst/>
          </a:prstGeom>
          <a:noFill/>
        </p:spPr>
        <p:txBody>
          <a:bodyPr wrap="square" lIns="91440" tIns="45720" rIns="91440" bIns="45720" rtlCol="0" anchor="t">
            <a:spAutoFit/>
          </a:bodyPr>
          <a:lstStyle/>
          <a:p>
            <a:pPr marL="0" marR="0" algn="ctr">
              <a:spcBef>
                <a:spcPts val="0"/>
              </a:spcBef>
              <a:spcAft>
                <a:spcPts val="600"/>
              </a:spcAft>
            </a:pPr>
            <a:r>
              <a:rPr lang="en-US" sz="1200" b="1" dirty="0">
                <a:solidFill>
                  <a:srgbClr val="0D6CB9"/>
                </a:solidFill>
                <a:effectLst/>
                <a:ea typeface="Calibri" panose="020F0502020204030204" pitchFamily="34" charset="0"/>
                <a:cs typeface="Times New Roman" panose="02020603050405020304" pitchFamily="18" charset="0"/>
              </a:rPr>
              <a:t>Industry-Based Certifications</a:t>
            </a:r>
            <a:endParaRPr lang="en-US" sz="1200" b="1" dirty="0">
              <a:solidFill>
                <a:srgbClr val="0D6CB9"/>
              </a:solidFill>
              <a:ea typeface="Calibri" panose="020F0502020204030204" pitchFamily="34" charset="0"/>
              <a:cs typeface="Times New Roman" panose="02020603050405020304" pitchFamily="18" charset="0"/>
            </a:endParaRPr>
          </a:p>
          <a:p>
            <a:pPr marL="171450" indent="-171450">
              <a:buFont typeface="Arial"/>
              <a:buChar char="•"/>
            </a:pPr>
            <a:r>
              <a:rPr lang="en-US" sz="1200" dirty="0">
                <a:ea typeface="+mn-lt"/>
                <a:cs typeface="+mn-lt"/>
              </a:rPr>
              <a:t>Principles of Floral Design Certification </a:t>
            </a:r>
          </a:p>
          <a:p>
            <a:pPr marL="171450" indent="-171450">
              <a:buFont typeface="Arial"/>
              <a:buChar char="•"/>
            </a:pPr>
            <a:r>
              <a:rPr lang="en-US" sz="1200" dirty="0">
                <a:ea typeface="+mn-lt"/>
                <a:cs typeface="+mn-lt"/>
              </a:rPr>
              <a:t>Texas State Florist's Association Level I Floral Certification  </a:t>
            </a:r>
            <a:endParaRPr lang="en-US" sz="1200" dirty="0">
              <a:effectLst/>
              <a:ea typeface="Calibri" panose="020F0502020204030204" pitchFamily="34" charset="0"/>
              <a:cs typeface="Times New Roman" panose="02020603050405020304" pitchFamily="18" charset="0"/>
            </a:endParaRPr>
          </a:p>
        </p:txBody>
      </p:sp>
      <p:sp>
        <p:nvSpPr>
          <p:cNvPr id="1027" name="TextBox 1026">
            <a:extLst>
              <a:ext uri="{FF2B5EF4-FFF2-40B4-BE49-F238E27FC236}">
                <a16:creationId xmlns:a16="http://schemas.microsoft.com/office/drawing/2014/main" id="{3F57E4A6-F203-8179-D007-29521C7B6A20}"/>
              </a:ext>
            </a:extLst>
          </p:cNvPr>
          <p:cNvSpPr txBox="1"/>
          <p:nvPr/>
        </p:nvSpPr>
        <p:spPr>
          <a:xfrm>
            <a:off x="291945" y="7146446"/>
            <a:ext cx="2574592" cy="261610"/>
          </a:xfrm>
          <a:prstGeom prst="rect">
            <a:avLst/>
          </a:prstGeom>
          <a:noFill/>
        </p:spPr>
        <p:txBody>
          <a:bodyPr wrap="square" rtlCol="0">
            <a:spAutoFit/>
          </a:bodyPr>
          <a:lstStyle/>
          <a:p>
            <a:pPr marL="0" marR="0">
              <a:spcBef>
                <a:spcPts val="0"/>
              </a:spcBef>
            </a:pPr>
            <a:r>
              <a:rPr lang="en-US" sz="1100" b="1" dirty="0">
                <a:solidFill>
                  <a:srgbClr val="0D6CB9"/>
                </a:solidFill>
                <a:latin typeface="Open Sans SemiBold" panose="020B0706030804020204" pitchFamily="34" charset="0"/>
                <a:ea typeface="Calibri" panose="020F0502020204030204" pitchFamily="34" charset="0"/>
                <a:cs typeface="Times New Roman" panose="02020603050405020304" pitchFamily="18" charset="0"/>
              </a:rPr>
              <a:t>Aligned Occupations</a:t>
            </a:r>
            <a:endParaRPr lang="en-US" sz="1100" b="1" dirty="0">
              <a:solidFill>
                <a:srgbClr val="0D6CB9"/>
              </a:solidFill>
              <a:effectLst/>
              <a:latin typeface="Open Sans SemiBold" panose="020B0706030804020204" pitchFamily="34" charset="0"/>
              <a:ea typeface="Calibri" panose="020F0502020204030204" pitchFamily="34" charset="0"/>
              <a:cs typeface="Times New Roman" panose="02020603050405020304" pitchFamily="18" charset="0"/>
            </a:endParaRPr>
          </a:p>
        </p:txBody>
      </p:sp>
      <p:graphicFrame>
        <p:nvGraphicFramePr>
          <p:cNvPr id="1025" name="Table 24">
            <a:extLst>
              <a:ext uri="{FF2B5EF4-FFF2-40B4-BE49-F238E27FC236}">
                <a16:creationId xmlns:a16="http://schemas.microsoft.com/office/drawing/2014/main" id="{9353EF7D-FC84-0A9D-002E-F3C8F8BE05A9}"/>
              </a:ext>
            </a:extLst>
          </p:cNvPr>
          <p:cNvGraphicFramePr>
            <a:graphicFrameLocks noGrp="1"/>
          </p:cNvGraphicFramePr>
          <p:nvPr>
            <p:extLst>
              <p:ext uri="{D42A27DB-BD31-4B8C-83A1-F6EECF244321}">
                <p14:modId xmlns:p14="http://schemas.microsoft.com/office/powerpoint/2010/main" val="2487766202"/>
              </p:ext>
            </p:extLst>
          </p:nvPr>
        </p:nvGraphicFramePr>
        <p:xfrm>
          <a:off x="347377" y="7368882"/>
          <a:ext cx="6149413" cy="1361425"/>
        </p:xfrm>
        <a:graphic>
          <a:graphicData uri="http://schemas.openxmlformats.org/drawingml/2006/table">
            <a:tbl>
              <a:tblPr firstRow="1" bandRow="1">
                <a:tableStyleId>{5C22544A-7EE6-4342-B048-85BDC9FD1C3A}</a:tableStyleId>
              </a:tblPr>
              <a:tblGrid>
                <a:gridCol w="3045184">
                  <a:extLst>
                    <a:ext uri="{9D8B030D-6E8A-4147-A177-3AD203B41FA5}">
                      <a16:colId xmlns:a16="http://schemas.microsoft.com/office/drawing/2014/main" val="2083587555"/>
                    </a:ext>
                  </a:extLst>
                </a:gridCol>
                <a:gridCol w="949960">
                  <a:extLst>
                    <a:ext uri="{9D8B030D-6E8A-4147-A177-3AD203B41FA5}">
                      <a16:colId xmlns:a16="http://schemas.microsoft.com/office/drawing/2014/main" val="3749205641"/>
                    </a:ext>
                  </a:extLst>
                </a:gridCol>
                <a:gridCol w="1201772">
                  <a:extLst>
                    <a:ext uri="{9D8B030D-6E8A-4147-A177-3AD203B41FA5}">
                      <a16:colId xmlns:a16="http://schemas.microsoft.com/office/drawing/2014/main" val="761520341"/>
                    </a:ext>
                  </a:extLst>
                </a:gridCol>
                <a:gridCol w="952497">
                  <a:extLst>
                    <a:ext uri="{9D8B030D-6E8A-4147-A177-3AD203B41FA5}">
                      <a16:colId xmlns:a16="http://schemas.microsoft.com/office/drawing/2014/main" val="82727037"/>
                    </a:ext>
                  </a:extLst>
                </a:gridCol>
              </a:tblGrid>
              <a:tr h="276225">
                <a:tc>
                  <a:txBody>
                    <a:bodyPr/>
                    <a:lstStyle/>
                    <a:p>
                      <a:pPr algn="l"/>
                      <a:r>
                        <a:rPr lang="en-US" sz="900" dirty="0"/>
                        <a:t>Occupations</a:t>
                      </a:r>
                    </a:p>
                  </a:txBody>
                  <a:tcPr>
                    <a:solidFill>
                      <a:srgbClr val="038180"/>
                    </a:solidFill>
                  </a:tcPr>
                </a:tc>
                <a:tc>
                  <a:txBody>
                    <a:bodyPr/>
                    <a:lstStyle/>
                    <a:p>
                      <a:pPr algn="ctr"/>
                      <a:r>
                        <a:rPr lang="en-US" sz="900" dirty="0"/>
                        <a:t>Median Wage</a:t>
                      </a:r>
                    </a:p>
                  </a:txBody>
                  <a:tcPr anchor="ctr">
                    <a:solidFill>
                      <a:srgbClr val="038180"/>
                    </a:solidFill>
                  </a:tcPr>
                </a:tc>
                <a:tc>
                  <a:txBody>
                    <a:bodyPr/>
                    <a:lstStyle/>
                    <a:p>
                      <a:pPr algn="ctr"/>
                      <a:r>
                        <a:rPr lang="en-US" sz="900" dirty="0"/>
                        <a:t>Annual Openings</a:t>
                      </a:r>
                    </a:p>
                  </a:txBody>
                  <a:tcPr anchor="ctr">
                    <a:solidFill>
                      <a:srgbClr val="038180"/>
                    </a:solidFill>
                  </a:tcPr>
                </a:tc>
                <a:tc>
                  <a:txBody>
                    <a:bodyPr/>
                    <a:lstStyle/>
                    <a:p>
                      <a:pPr algn="ctr"/>
                      <a:r>
                        <a:rPr lang="en-US" sz="900" dirty="0"/>
                        <a:t>% Growth</a:t>
                      </a:r>
                    </a:p>
                  </a:txBody>
                  <a:tcPr anchor="ctr">
                    <a:solidFill>
                      <a:srgbClr val="038180"/>
                    </a:solidFill>
                  </a:tcPr>
                </a:tc>
                <a:extLst>
                  <a:ext uri="{0D108BD9-81ED-4DB2-BD59-A6C34878D82A}">
                    <a16:rowId xmlns:a16="http://schemas.microsoft.com/office/drawing/2014/main" val="2788444287"/>
                  </a:ext>
                </a:extLst>
              </a:tr>
              <a:tr h="182880">
                <a:tc>
                  <a:txBody>
                    <a:bodyPr/>
                    <a:lstStyle/>
                    <a:p>
                      <a:pPr marL="0" lvl="0" indent="0" algn="l">
                        <a:buNone/>
                      </a:pPr>
                      <a:r>
                        <a:rPr lang="en-US" sz="800" b="0" i="0" u="none" strike="noStrike" noProof="0" dirty="0">
                          <a:latin typeface="Calibri"/>
                        </a:rPr>
                        <a:t>Soil and Plant Scientists </a:t>
                      </a:r>
                      <a:endParaRPr lang="en-US" sz="800" dirty="0"/>
                    </a:p>
                  </a:txBody>
                  <a:tcPr anchor="ctr">
                    <a:solidFill>
                      <a:schemeClr val="accent6">
                        <a:lumMod val="20000"/>
                        <a:lumOff val="80000"/>
                      </a:schemeClr>
                    </a:solidFill>
                  </a:tcPr>
                </a:tc>
                <a:tc>
                  <a:txBody>
                    <a:bodyPr/>
                    <a:lstStyle/>
                    <a:p>
                      <a:pPr marL="0" indent="0" algn="ctr">
                        <a:buFont typeface="Arial" panose="020B0604020202020204" pitchFamily="34" charset="0"/>
                        <a:buNone/>
                      </a:pPr>
                      <a:r>
                        <a:rPr lang="en-US" sz="800" dirty="0"/>
                        <a:t>$54,662</a:t>
                      </a:r>
                    </a:p>
                  </a:txBody>
                  <a:tcPr anchor="ctr">
                    <a:noFill/>
                  </a:tcPr>
                </a:tc>
                <a:tc>
                  <a:txBody>
                    <a:bodyPr/>
                    <a:lstStyle/>
                    <a:p>
                      <a:pPr marL="0" indent="0" algn="ctr">
                        <a:buFont typeface="Arial" panose="020B0604020202020204" pitchFamily="34" charset="0"/>
                        <a:buNone/>
                      </a:pPr>
                      <a:r>
                        <a:rPr lang="en-US" sz="800" dirty="0"/>
                        <a:t>116</a:t>
                      </a:r>
                    </a:p>
                  </a:txBody>
                  <a:tcPr anchor="ctr">
                    <a:noFill/>
                  </a:tcPr>
                </a:tc>
                <a:tc>
                  <a:txBody>
                    <a:bodyPr/>
                    <a:lstStyle/>
                    <a:p>
                      <a:pPr marL="0" indent="0" algn="ctr">
                        <a:buFont typeface="Arial" panose="020B0604020202020204" pitchFamily="34" charset="0"/>
                        <a:buNone/>
                      </a:pPr>
                      <a:r>
                        <a:rPr lang="en-US" sz="800" dirty="0"/>
                        <a:t>21%</a:t>
                      </a:r>
                    </a:p>
                  </a:txBody>
                  <a:tcPr anchor="ctr">
                    <a:noFill/>
                  </a:tcPr>
                </a:tc>
                <a:extLst>
                  <a:ext uri="{0D108BD9-81ED-4DB2-BD59-A6C34878D82A}">
                    <a16:rowId xmlns:a16="http://schemas.microsoft.com/office/drawing/2014/main" val="2974962540"/>
                  </a:ext>
                </a:extLst>
              </a:tr>
              <a:tr h="182880">
                <a:tc>
                  <a:txBody>
                    <a:bodyPr/>
                    <a:lstStyle/>
                    <a:p>
                      <a:pPr marL="0" lvl="0" indent="0" algn="l">
                        <a:buNone/>
                      </a:pPr>
                      <a:r>
                        <a:rPr lang="en-US" sz="800" b="0" i="0" u="none" strike="noStrike" noProof="0" dirty="0">
                          <a:latin typeface="Calibri"/>
                        </a:rPr>
                        <a:t>Tree Trimmers and Pruners</a:t>
                      </a:r>
                      <a:endParaRPr lang="en-US" sz="800" dirty="0"/>
                    </a:p>
                  </a:txBody>
                  <a:tcPr anchor="ctr">
                    <a:solidFill>
                      <a:schemeClr val="accent6">
                        <a:lumMod val="20000"/>
                        <a:lumOff val="80000"/>
                      </a:schemeClr>
                    </a:solidFill>
                  </a:tcPr>
                </a:tc>
                <a:tc>
                  <a:txBody>
                    <a:bodyPr/>
                    <a:lstStyle/>
                    <a:p>
                      <a:pPr marL="0" indent="0" algn="ctr">
                        <a:buFont typeface="Arial" panose="020B0604020202020204" pitchFamily="34" charset="0"/>
                        <a:buNone/>
                      </a:pPr>
                      <a:r>
                        <a:rPr lang="en-US" sz="800" dirty="0"/>
                        <a:t>$32,240</a:t>
                      </a:r>
                    </a:p>
                  </a:txBody>
                  <a:tcPr anchor="ctr">
                    <a:noFill/>
                  </a:tcPr>
                </a:tc>
                <a:tc>
                  <a:txBody>
                    <a:bodyPr/>
                    <a:lstStyle/>
                    <a:p>
                      <a:pPr marL="0" indent="0" algn="ctr">
                        <a:buFont typeface="Arial" panose="020B0604020202020204" pitchFamily="34" charset="0"/>
                        <a:buNone/>
                      </a:pPr>
                      <a:r>
                        <a:rPr lang="en-US" sz="800" dirty="0"/>
                        <a:t>589</a:t>
                      </a:r>
                    </a:p>
                  </a:txBody>
                  <a:tcPr anchor="ctr">
                    <a:noFill/>
                  </a:tcPr>
                </a:tc>
                <a:tc>
                  <a:txBody>
                    <a:bodyPr/>
                    <a:lstStyle/>
                    <a:p>
                      <a:pPr marL="0" indent="0" algn="ctr">
                        <a:buFont typeface="Arial" panose="020B0604020202020204" pitchFamily="34" charset="0"/>
                        <a:buNone/>
                      </a:pPr>
                      <a:r>
                        <a:rPr lang="en-US" sz="800" dirty="0"/>
                        <a:t>14%</a:t>
                      </a:r>
                    </a:p>
                  </a:txBody>
                  <a:tcPr anchor="ctr">
                    <a:noFill/>
                  </a:tcPr>
                </a:tc>
                <a:extLst>
                  <a:ext uri="{0D108BD9-81ED-4DB2-BD59-A6C34878D82A}">
                    <a16:rowId xmlns:a16="http://schemas.microsoft.com/office/drawing/2014/main" val="1200388448"/>
                  </a:ext>
                </a:extLst>
              </a:tr>
              <a:tr h="182880">
                <a:tc>
                  <a:txBody>
                    <a:bodyPr/>
                    <a:lstStyle/>
                    <a:p>
                      <a:pPr marL="0" lvl="0" indent="0" algn="l">
                        <a:buNone/>
                      </a:pPr>
                      <a:r>
                        <a:rPr lang="en-US" sz="800" b="0" i="0" u="none" strike="noStrike" noProof="0" dirty="0">
                          <a:latin typeface="Calibri"/>
                        </a:rPr>
                        <a:t>Pesticide Handlers, Sprayers, and Applicators </a:t>
                      </a:r>
                      <a:endParaRPr lang="en-US" sz="800" dirty="0"/>
                    </a:p>
                  </a:txBody>
                  <a:tcPr anchor="ctr">
                    <a:solidFill>
                      <a:schemeClr val="accent6">
                        <a:lumMod val="20000"/>
                        <a:lumOff val="80000"/>
                      </a:schemeClr>
                    </a:solidFill>
                  </a:tcPr>
                </a:tc>
                <a:tc>
                  <a:txBody>
                    <a:bodyPr/>
                    <a:lstStyle/>
                    <a:p>
                      <a:pPr marL="0" indent="0" algn="ctr">
                        <a:buFont typeface="Arial" panose="020B0604020202020204" pitchFamily="34" charset="0"/>
                        <a:buNone/>
                      </a:pPr>
                      <a:r>
                        <a:rPr lang="en-US" sz="800" dirty="0"/>
                        <a:t>$36.733</a:t>
                      </a:r>
                    </a:p>
                  </a:txBody>
                  <a:tcPr anchor="ctr">
                    <a:noFill/>
                  </a:tcPr>
                </a:tc>
                <a:tc>
                  <a:txBody>
                    <a:bodyPr/>
                    <a:lstStyle/>
                    <a:p>
                      <a:pPr marL="0" indent="0" algn="ctr">
                        <a:buFont typeface="Arial" panose="020B0604020202020204" pitchFamily="34" charset="0"/>
                        <a:buNone/>
                      </a:pPr>
                      <a:r>
                        <a:rPr lang="en-US" sz="800" dirty="0"/>
                        <a:t>196</a:t>
                      </a:r>
                    </a:p>
                  </a:txBody>
                  <a:tcPr anchor="ctr">
                    <a:noFill/>
                  </a:tcPr>
                </a:tc>
                <a:tc>
                  <a:txBody>
                    <a:bodyPr/>
                    <a:lstStyle/>
                    <a:p>
                      <a:pPr marL="0" indent="0" algn="ctr">
                        <a:buFont typeface="Arial" panose="020B0604020202020204" pitchFamily="34" charset="0"/>
                        <a:buNone/>
                      </a:pPr>
                      <a:r>
                        <a:rPr lang="en-US" sz="800" dirty="0"/>
                        <a:t>22%</a:t>
                      </a:r>
                    </a:p>
                  </a:txBody>
                  <a:tcPr anchor="ctr">
                    <a:noFill/>
                  </a:tcPr>
                </a:tc>
                <a:extLst>
                  <a:ext uri="{0D108BD9-81ED-4DB2-BD59-A6C34878D82A}">
                    <a16:rowId xmlns:a16="http://schemas.microsoft.com/office/drawing/2014/main" val="1446114615"/>
                  </a:ext>
                </a:extLst>
              </a:tr>
              <a:tr h="231760">
                <a:tc>
                  <a:txBody>
                    <a:bodyPr/>
                    <a:lstStyle/>
                    <a:p>
                      <a:pPr marL="0" lvl="0" indent="0" algn="l">
                        <a:buNone/>
                      </a:pPr>
                      <a:r>
                        <a:rPr lang="en-US" sz="800" b="0" i="0" u="none" strike="noStrike" noProof="0" dirty="0">
                          <a:latin typeface="Calibri"/>
                        </a:rPr>
                        <a:t>Landscaping Supervisors </a:t>
                      </a:r>
                      <a:endParaRPr lang="en-US" sz="800" dirty="0"/>
                    </a:p>
                  </a:txBody>
                  <a:tcPr anchor="ctr">
                    <a:solidFill>
                      <a:schemeClr val="accent6">
                        <a:lumMod val="20000"/>
                        <a:lumOff val="80000"/>
                      </a:schemeClr>
                    </a:solidFill>
                  </a:tcPr>
                </a:tc>
                <a:tc>
                  <a:txBody>
                    <a:bodyPr/>
                    <a:lstStyle/>
                    <a:p>
                      <a:pPr marL="0" indent="0" algn="ctr">
                        <a:buFont typeface="Arial" panose="020B0604020202020204" pitchFamily="34" charset="0"/>
                        <a:buNone/>
                      </a:pPr>
                      <a:r>
                        <a:rPr lang="en-US" sz="800" dirty="0"/>
                        <a:t>$44,408</a:t>
                      </a:r>
                    </a:p>
                  </a:txBody>
                  <a:tcPr anchor="ctr">
                    <a:noFill/>
                  </a:tcPr>
                </a:tc>
                <a:tc>
                  <a:txBody>
                    <a:bodyPr/>
                    <a:lstStyle/>
                    <a:p>
                      <a:pPr marL="0" indent="0" algn="ctr">
                        <a:buFont typeface="Arial" panose="020B0604020202020204" pitchFamily="34" charset="0"/>
                        <a:buNone/>
                      </a:pPr>
                      <a:r>
                        <a:rPr lang="en-US" sz="800" dirty="0"/>
                        <a:t>807</a:t>
                      </a:r>
                    </a:p>
                  </a:txBody>
                  <a:tcPr anchor="ctr">
                    <a:noFill/>
                  </a:tcPr>
                </a:tc>
                <a:tc>
                  <a:txBody>
                    <a:bodyPr/>
                    <a:lstStyle/>
                    <a:p>
                      <a:pPr marL="0" indent="0" algn="ctr">
                        <a:buFont typeface="Arial" panose="020B0604020202020204" pitchFamily="34" charset="0"/>
                        <a:buNone/>
                      </a:pPr>
                      <a:r>
                        <a:rPr lang="en-US" sz="800" dirty="0"/>
                        <a:t>19%</a:t>
                      </a:r>
                    </a:p>
                  </a:txBody>
                  <a:tcPr anchor="ctr">
                    <a:noFill/>
                  </a:tcPr>
                </a:tc>
                <a:extLst>
                  <a:ext uri="{0D108BD9-81ED-4DB2-BD59-A6C34878D82A}">
                    <a16:rowId xmlns:a16="http://schemas.microsoft.com/office/drawing/2014/main" val="485077722"/>
                  </a:ext>
                </a:extLst>
              </a:tr>
              <a:tr h="182880">
                <a:tc>
                  <a:txBody>
                    <a:bodyPr/>
                    <a:lstStyle/>
                    <a:p>
                      <a:pPr marL="0" lvl="0" indent="0" algn="l">
                        <a:buNone/>
                      </a:pPr>
                      <a:r>
                        <a:rPr lang="en-US" sz="800" b="0" i="0" u="none" strike="noStrike" noProof="0" dirty="0">
                          <a:latin typeface="Calibri"/>
                        </a:rPr>
                        <a:t>Biological Technicians </a:t>
                      </a:r>
                      <a:endParaRPr lang="en-US" sz="800" dirty="0"/>
                    </a:p>
                  </a:txBody>
                  <a:tcPr>
                    <a:solidFill>
                      <a:schemeClr val="accent6">
                        <a:lumMod val="20000"/>
                        <a:lumOff val="80000"/>
                      </a:schemeClr>
                    </a:solidFill>
                  </a:tcPr>
                </a:tc>
                <a:tc>
                  <a:txBody>
                    <a:bodyPr/>
                    <a:lstStyle/>
                    <a:p>
                      <a:pPr marL="0" lvl="0" indent="0" algn="ctr">
                        <a:buNone/>
                      </a:pPr>
                      <a:r>
                        <a:rPr lang="en-US" sz="800" dirty="0"/>
                        <a:t>$42,931</a:t>
                      </a:r>
                    </a:p>
                  </a:txBody>
                  <a:tcPr>
                    <a:noFill/>
                  </a:tcPr>
                </a:tc>
                <a:tc>
                  <a:txBody>
                    <a:bodyPr/>
                    <a:lstStyle/>
                    <a:p>
                      <a:pPr marL="0" lvl="0" indent="0" algn="ctr">
                        <a:buNone/>
                      </a:pPr>
                      <a:r>
                        <a:rPr lang="en-US" sz="800" dirty="0"/>
                        <a:t>452</a:t>
                      </a:r>
                    </a:p>
                  </a:txBody>
                  <a:tcPr>
                    <a:noFill/>
                  </a:tcPr>
                </a:tc>
                <a:tc>
                  <a:txBody>
                    <a:bodyPr/>
                    <a:lstStyle/>
                    <a:p>
                      <a:pPr marL="0" lvl="0" indent="0" algn="ctr">
                        <a:buNone/>
                      </a:pPr>
                      <a:r>
                        <a:rPr lang="en-US" sz="800" dirty="0"/>
                        <a:t>17%</a:t>
                      </a:r>
                    </a:p>
                  </a:txBody>
                  <a:tcPr>
                    <a:noFill/>
                  </a:tcPr>
                </a:tc>
                <a:extLst>
                  <a:ext uri="{0D108BD9-81ED-4DB2-BD59-A6C34878D82A}">
                    <a16:rowId xmlns:a16="http://schemas.microsoft.com/office/drawing/2014/main" val="579640796"/>
                  </a:ext>
                </a:extLst>
              </a:tr>
            </a:tbl>
          </a:graphicData>
        </a:graphic>
      </p:graphicFrame>
      <p:sp>
        <p:nvSpPr>
          <p:cNvPr id="20" name="TextBox 19">
            <a:extLst>
              <a:ext uri="{FF2B5EF4-FFF2-40B4-BE49-F238E27FC236}">
                <a16:creationId xmlns:a16="http://schemas.microsoft.com/office/drawing/2014/main" id="{9B01E447-DC56-6C34-7EC9-E71AB3843F05}"/>
              </a:ext>
            </a:extLst>
          </p:cNvPr>
          <p:cNvSpPr txBox="1"/>
          <p:nvPr/>
        </p:nvSpPr>
        <p:spPr>
          <a:xfrm>
            <a:off x="23746" y="8748468"/>
            <a:ext cx="5818910" cy="369332"/>
          </a:xfrm>
          <a:prstGeom prst="rect">
            <a:avLst/>
          </a:prstGeom>
          <a:noFill/>
        </p:spPr>
        <p:txBody>
          <a:bodyPr wrap="square" lIns="91440" tIns="45720" rIns="91440" bIns="45720" rtlCol="0" anchor="t">
            <a:spAutoFit/>
          </a:bodyPr>
          <a:lstStyle/>
          <a:p>
            <a:r>
              <a:rPr lang="en-US" sz="900" dirty="0">
                <a:effectLst/>
                <a:ea typeface="+mn-lt"/>
                <a:cs typeface="+mn-lt"/>
              </a:rPr>
              <a:t>Successful completion of the </a:t>
            </a:r>
            <a:r>
              <a:rPr lang="en-US" sz="900" dirty="0">
                <a:ea typeface="+mn-lt"/>
                <a:cs typeface="+mn-lt"/>
              </a:rPr>
              <a:t>Plant Science </a:t>
            </a:r>
            <a:r>
              <a:rPr lang="en-US" sz="900" dirty="0">
                <a:effectLst/>
                <a:ea typeface="+mn-lt"/>
                <a:cs typeface="+mn-lt"/>
              </a:rPr>
              <a:t>program of study will fulfill requirements of </a:t>
            </a:r>
            <a:r>
              <a:rPr lang="en-US" sz="900" dirty="0">
                <a:ea typeface="+mn-lt"/>
                <a:cs typeface="+mn-lt"/>
              </a:rPr>
              <a:t>a </a:t>
            </a:r>
            <a:r>
              <a:rPr lang="en-US" sz="900" dirty="0">
                <a:effectLst/>
                <a:ea typeface="+mn-lt"/>
                <a:cs typeface="+mn-lt"/>
              </a:rPr>
              <a:t>Business and Industry </a:t>
            </a:r>
            <a:r>
              <a:rPr lang="en-US" sz="900" dirty="0">
                <a:ea typeface="+mn-lt"/>
                <a:cs typeface="+mn-lt"/>
              </a:rPr>
              <a:t>endorsement or STEM endorsement if the math and science requirements are met</a:t>
            </a:r>
            <a:r>
              <a:rPr lang="en-US" sz="900" dirty="0">
                <a:effectLst/>
                <a:ea typeface="+mn-lt"/>
                <a:cs typeface="+mn-lt"/>
              </a:rPr>
              <a:t>. </a:t>
            </a:r>
            <a:r>
              <a:rPr lang="en-US" sz="900" dirty="0">
                <a:ea typeface="+mn-lt"/>
                <a:cs typeface="+mn-lt"/>
              </a:rPr>
              <a:t>Revised – August 2022</a:t>
            </a:r>
            <a:endParaRPr lang="en-US" dirty="0"/>
          </a:p>
        </p:txBody>
      </p:sp>
      <p:pic>
        <p:nvPicPr>
          <p:cNvPr id="19" name="Picture 18" descr="TEA Logo">
            <a:extLst>
              <a:ext uri="{FF2B5EF4-FFF2-40B4-BE49-F238E27FC236}">
                <a16:creationId xmlns:a16="http://schemas.microsoft.com/office/drawing/2014/main" id="{D425DCFA-B400-9CF5-A7DC-48A130056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3543" y="8717890"/>
            <a:ext cx="705086" cy="352543"/>
          </a:xfrm>
          <a:prstGeom prst="rect">
            <a:avLst/>
          </a:prstGeom>
          <a:noFill/>
          <a:ln>
            <a:noFill/>
          </a:ln>
        </p:spPr>
      </p:pic>
      <p:cxnSp>
        <p:nvCxnSpPr>
          <p:cNvPr id="10" name="Straight Connector 9">
            <a:extLst>
              <a:ext uri="{FF2B5EF4-FFF2-40B4-BE49-F238E27FC236}">
                <a16:creationId xmlns:a16="http://schemas.microsoft.com/office/drawing/2014/main" id="{6DBEB1FC-7968-5BBF-A658-6250557071B0}"/>
              </a:ext>
              <a:ext uri="{C183D7F6-B498-43B3-948B-1728B52AA6E4}">
                <adec:decorative xmlns:adec="http://schemas.microsoft.com/office/drawing/2017/decorative" val="1"/>
              </a:ext>
            </a:extLst>
          </p:cNvPr>
          <p:cNvCxnSpPr>
            <a:cxnSpLocks/>
          </p:cNvCxnSpPr>
          <p:nvPr/>
        </p:nvCxnSpPr>
        <p:spPr>
          <a:xfrm flipH="1">
            <a:off x="365785" y="7142621"/>
            <a:ext cx="612766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8A0F3E-569B-532F-9516-9A9608D87104}"/>
              </a:ext>
              <a:ext uri="{C183D7F6-B498-43B3-948B-1728B52AA6E4}">
                <adec:decorative xmlns:adec="http://schemas.microsoft.com/office/drawing/2017/decorative" val="1"/>
              </a:ext>
            </a:extLst>
          </p:cNvPr>
          <p:cNvCxnSpPr>
            <a:cxnSpLocks/>
          </p:cNvCxnSpPr>
          <p:nvPr/>
        </p:nvCxnSpPr>
        <p:spPr>
          <a:xfrm flipH="1">
            <a:off x="4026321" y="3609024"/>
            <a:ext cx="249381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B05A93-22EA-C812-084F-141BBFCDBE23}"/>
              </a:ext>
              <a:ext uri="{C183D7F6-B498-43B3-948B-1728B52AA6E4}">
                <adec:decorative xmlns:adec="http://schemas.microsoft.com/office/drawing/2017/decorative" val="1"/>
              </a:ext>
            </a:extLst>
          </p:cNvPr>
          <p:cNvCxnSpPr>
            <a:cxnSpLocks/>
          </p:cNvCxnSpPr>
          <p:nvPr/>
        </p:nvCxnSpPr>
        <p:spPr>
          <a:xfrm>
            <a:off x="3726170" y="1918525"/>
            <a:ext cx="0" cy="5065682"/>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CBBB07-6B81-97C8-794A-73D74F0EFA14}"/>
              </a:ext>
              <a:ext uri="{C183D7F6-B498-43B3-948B-1728B52AA6E4}">
                <adec:decorative xmlns:adec="http://schemas.microsoft.com/office/drawing/2017/decorative" val="1"/>
              </a:ext>
            </a:extLst>
          </p:cNvPr>
          <p:cNvCxnSpPr>
            <a:cxnSpLocks/>
          </p:cNvCxnSpPr>
          <p:nvPr/>
        </p:nvCxnSpPr>
        <p:spPr>
          <a:xfrm flipH="1">
            <a:off x="337236" y="4572000"/>
            <a:ext cx="3072740"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C1F090B0-41D3-7929-A82E-B116B8EB931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146" y="936074"/>
            <a:ext cx="590601" cy="5906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11DD8F40-3AE5-2985-3D00-8CBE20394906}"/>
              </a:ext>
              <a:ext uri="{C183D7F6-B498-43B3-948B-1728B52AA6E4}">
                <adec:decorative xmlns:adec="http://schemas.microsoft.com/office/drawing/2017/decorative" val="1"/>
              </a:ext>
            </a:extLst>
          </p:cNvPr>
          <p:cNvPicPr>
            <a:picLocks noChangeAspect="1"/>
          </p:cNvPicPr>
          <p:nvPr/>
        </p:nvPicPr>
        <p:blipFill rotWithShape="1">
          <a:blip r:embed="rId4"/>
          <a:srcRect l="21622" t="21633" r="130" b="2561"/>
          <a:stretch/>
        </p:blipFill>
        <p:spPr>
          <a:xfrm>
            <a:off x="3707027" y="939557"/>
            <a:ext cx="2146525" cy="582496"/>
          </a:xfrm>
          <a:prstGeom prst="rect">
            <a:avLst/>
          </a:prstGeom>
        </p:spPr>
      </p:pic>
      <p:sp>
        <p:nvSpPr>
          <p:cNvPr id="25" name="TextBox 24">
            <a:extLst>
              <a:ext uri="{FF2B5EF4-FFF2-40B4-BE49-F238E27FC236}">
                <a16:creationId xmlns:a16="http://schemas.microsoft.com/office/drawing/2014/main" id="{888AEAB5-42B4-465A-8DA9-F3D5A1B22740}"/>
              </a:ext>
            </a:extLst>
          </p:cNvPr>
          <p:cNvSpPr txBox="1"/>
          <p:nvPr/>
        </p:nvSpPr>
        <p:spPr>
          <a:xfrm>
            <a:off x="3911585" y="6883234"/>
            <a:ext cx="2565067" cy="276999"/>
          </a:xfrm>
          <a:prstGeom prst="rect">
            <a:avLst/>
          </a:prstGeom>
          <a:noFill/>
        </p:spPr>
        <p:txBody>
          <a:bodyPr wrap="square" lIns="91440" tIns="45720" rIns="91440" bIns="45720" rtlCol="0" anchor="t">
            <a:spAutoFit/>
          </a:bodyPr>
          <a:lstStyle/>
          <a:p>
            <a:pPr marL="0" marR="0">
              <a:spcBef>
                <a:spcPts val="0"/>
              </a:spcBef>
              <a:spcAft>
                <a:spcPts val="600"/>
              </a:spcAft>
            </a:pPr>
            <a:r>
              <a:rPr lang="en-US" sz="1200" b="1" i="1" dirty="0">
                <a:effectLst/>
                <a:ea typeface="Calibri" panose="020F0502020204030204" pitchFamily="34" charset="0"/>
                <a:cs typeface="Times New Roman" panose="02020603050405020304" pitchFamily="18" charset="0"/>
              </a:rPr>
              <a:t>SMHS Greenhouse</a:t>
            </a:r>
          </a:p>
        </p:txBody>
      </p:sp>
      <p:pic>
        <p:nvPicPr>
          <p:cNvPr id="5" name="Picture 4">
            <a:extLst>
              <a:ext uri="{FF2B5EF4-FFF2-40B4-BE49-F238E27FC236}">
                <a16:creationId xmlns:a16="http://schemas.microsoft.com/office/drawing/2014/main" id="{72839AA7-260D-412C-ABCA-60931E1770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998612" y="4997284"/>
            <a:ext cx="2514600" cy="1885950"/>
          </a:xfrm>
          <a:prstGeom prst="rect">
            <a:avLst/>
          </a:prstGeom>
        </p:spPr>
      </p:pic>
    </p:spTree>
    <p:extLst>
      <p:ext uri="{BB962C8B-B14F-4D97-AF65-F5344CB8AC3E}">
        <p14:creationId xmlns:p14="http://schemas.microsoft.com/office/powerpoint/2010/main" val="211574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D45E37-0456-9A71-5910-812F50926441}"/>
              </a:ext>
            </a:extLst>
          </p:cNvPr>
          <p:cNvSpPr txBox="1">
            <a:spLocks noGrp="1"/>
          </p:cNvSpPr>
          <p:nvPr>
            <p:ph type="title" idx="4294967295"/>
          </p:nvPr>
        </p:nvSpPr>
        <p:spPr>
          <a:xfrm>
            <a:off x="0" y="-16569"/>
            <a:ext cx="6858000" cy="590931"/>
          </a:xfrm>
          <a:prstGeom prst="rect">
            <a:avLst/>
          </a:prstGeom>
          <a:solidFill>
            <a:srgbClr val="03818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1800" b="1" dirty="0">
                <a:solidFill>
                  <a:schemeClr val="bg1"/>
                </a:solidFill>
                <a:latin typeface="+mn-lt"/>
                <a:ea typeface="Open Sans"/>
                <a:cs typeface="Open Sans"/>
              </a:rPr>
              <a:t>Plant Science </a:t>
            </a:r>
            <a:br>
              <a:rPr lang="en-US" sz="1800" b="1" dirty="0">
                <a:solidFill>
                  <a:schemeClr val="bg1"/>
                </a:solidFill>
                <a:latin typeface="+mn-lt"/>
                <a:ea typeface="Open Sans"/>
                <a:cs typeface="Open Sans"/>
              </a:rPr>
            </a:br>
            <a:r>
              <a:rPr lang="en-US" sz="1800" b="1" dirty="0">
                <a:solidFill>
                  <a:schemeClr val="bg1"/>
                </a:solidFill>
                <a:latin typeface="+mn-lt"/>
                <a:ea typeface="Open Sans"/>
                <a:cs typeface="Open Sans"/>
              </a:rPr>
              <a:t>Course information</a:t>
            </a:r>
            <a:endParaRPr lang="en-US" sz="1800" dirty="0">
              <a:solidFill>
                <a:schemeClr val="bg1"/>
              </a:solidFill>
              <a:ea typeface="Open Sans"/>
              <a:cs typeface="Open Sans"/>
            </a:endParaRPr>
          </a:p>
        </p:txBody>
      </p:sp>
      <p:graphicFrame>
        <p:nvGraphicFramePr>
          <p:cNvPr id="8" name="Table 24">
            <a:extLst>
              <a:ext uri="{FF2B5EF4-FFF2-40B4-BE49-F238E27FC236}">
                <a16:creationId xmlns:a16="http://schemas.microsoft.com/office/drawing/2014/main" id="{004D2EB4-0AA6-8988-7A0A-5CDE5FA07DAF}"/>
              </a:ext>
            </a:extLst>
          </p:cNvPr>
          <p:cNvGraphicFramePr>
            <a:graphicFrameLocks noGrp="1"/>
          </p:cNvGraphicFramePr>
          <p:nvPr>
            <p:extLst>
              <p:ext uri="{D42A27DB-BD31-4B8C-83A1-F6EECF244321}">
                <p14:modId xmlns:p14="http://schemas.microsoft.com/office/powerpoint/2010/main" val="15831925"/>
              </p:ext>
            </p:extLst>
          </p:nvPr>
        </p:nvGraphicFramePr>
        <p:xfrm>
          <a:off x="243296" y="832946"/>
          <a:ext cx="6270548" cy="2786923"/>
        </p:xfrm>
        <a:graphic>
          <a:graphicData uri="http://schemas.openxmlformats.org/drawingml/2006/table">
            <a:tbl>
              <a:tblPr firstRow="1" bandRow="1">
                <a:tableStyleId>{5C22544A-7EE6-4342-B048-85BDC9FD1C3A}</a:tableStyleId>
              </a:tblPr>
              <a:tblGrid>
                <a:gridCol w="1567637">
                  <a:extLst>
                    <a:ext uri="{9D8B030D-6E8A-4147-A177-3AD203B41FA5}">
                      <a16:colId xmlns:a16="http://schemas.microsoft.com/office/drawing/2014/main" val="2083587555"/>
                    </a:ext>
                  </a:extLst>
                </a:gridCol>
                <a:gridCol w="1567637">
                  <a:extLst>
                    <a:ext uri="{9D8B030D-6E8A-4147-A177-3AD203B41FA5}">
                      <a16:colId xmlns:a16="http://schemas.microsoft.com/office/drawing/2014/main" val="3749205641"/>
                    </a:ext>
                  </a:extLst>
                </a:gridCol>
                <a:gridCol w="1567637">
                  <a:extLst>
                    <a:ext uri="{9D8B030D-6E8A-4147-A177-3AD203B41FA5}">
                      <a16:colId xmlns:a16="http://schemas.microsoft.com/office/drawing/2014/main" val="603892530"/>
                    </a:ext>
                  </a:extLst>
                </a:gridCol>
                <a:gridCol w="1567637">
                  <a:extLst>
                    <a:ext uri="{9D8B030D-6E8A-4147-A177-3AD203B41FA5}">
                      <a16:colId xmlns:a16="http://schemas.microsoft.com/office/drawing/2014/main" val="562161464"/>
                    </a:ext>
                  </a:extLst>
                </a:gridCol>
              </a:tblGrid>
              <a:tr h="261859">
                <a:tc>
                  <a:txBody>
                    <a:bodyPr/>
                    <a:lstStyle/>
                    <a:p>
                      <a:pPr algn="ctr"/>
                      <a:r>
                        <a:rPr lang="en-US" sz="1000" dirty="0"/>
                        <a:t>COURSE NAME</a:t>
                      </a:r>
                    </a:p>
                  </a:txBody>
                  <a:tcPr anchor="ctr">
                    <a:solidFill>
                      <a:srgbClr val="038180"/>
                    </a:solidFill>
                  </a:tcPr>
                </a:tc>
                <a:tc>
                  <a:txBody>
                    <a:bodyPr/>
                    <a:lstStyle/>
                    <a:p>
                      <a:pPr algn="ctr"/>
                      <a:r>
                        <a:rPr lang="en-US" sz="1000" dirty="0"/>
                        <a:t>SERVICE ID</a:t>
                      </a:r>
                    </a:p>
                  </a:txBody>
                  <a:tcPr anchor="ctr">
                    <a:solidFill>
                      <a:srgbClr val="038180"/>
                    </a:solidFill>
                  </a:tcPr>
                </a:tc>
                <a:tc>
                  <a:txBody>
                    <a:bodyPr/>
                    <a:lstStyle/>
                    <a:p>
                      <a:pPr lvl="0" algn="ctr">
                        <a:buNone/>
                      </a:pPr>
                      <a:r>
                        <a:rPr lang="en-US" sz="1000" b="1" i="0" u="none" strike="noStrike" noProof="0" dirty="0">
                          <a:latin typeface="Calibri"/>
                        </a:rPr>
                        <a:t>PREREQUISITES </a:t>
                      </a:r>
                      <a:endParaRPr lang="en-US" sz="1000" dirty="0"/>
                    </a:p>
                  </a:txBody>
                  <a:tcPr anchor="ctr">
                    <a:solidFill>
                      <a:srgbClr val="038180"/>
                    </a:solidFill>
                  </a:tcPr>
                </a:tc>
                <a:tc>
                  <a:txBody>
                    <a:bodyPr/>
                    <a:lstStyle/>
                    <a:p>
                      <a:pPr algn="ctr"/>
                      <a:r>
                        <a:rPr lang="en-US" sz="1000" dirty="0"/>
                        <a:t>COREQUISITES </a:t>
                      </a:r>
                    </a:p>
                  </a:txBody>
                  <a:tcPr anchor="ctr">
                    <a:solidFill>
                      <a:srgbClr val="038180"/>
                    </a:solidFill>
                  </a:tcPr>
                </a:tc>
                <a:extLst>
                  <a:ext uri="{0D108BD9-81ED-4DB2-BD59-A6C34878D82A}">
                    <a16:rowId xmlns:a16="http://schemas.microsoft.com/office/drawing/2014/main" val="2788444287"/>
                  </a:ext>
                </a:extLst>
              </a:tr>
              <a:tr h="421382">
                <a:tc>
                  <a:txBody>
                    <a:bodyPr/>
                    <a:lstStyle/>
                    <a:p>
                      <a:pPr lvl="0">
                        <a:buNone/>
                      </a:pPr>
                      <a:r>
                        <a:rPr lang="en-US" sz="1000" b="0" i="0" u="none" strike="noStrike" noProof="0" dirty="0">
                          <a:latin typeface="Calibri"/>
                        </a:rPr>
                        <a:t>Principles of Agriculture, Food, and Natural Resources</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13000200 (1 credit)</a:t>
                      </a:r>
                    </a:p>
                    <a:p>
                      <a:pPr lvl="0" algn="ctr">
                        <a:buNone/>
                      </a:pPr>
                      <a:r>
                        <a:rPr lang="en-US" sz="1000" b="0" i="0" u="none" strike="noStrike" noProof="0" dirty="0">
                          <a:latin typeface="Calibri"/>
                        </a:rPr>
                        <a:t>6100</a:t>
                      </a:r>
                      <a:endParaRPr lang="en-US" sz="1000" dirty="0"/>
                    </a:p>
                  </a:txBody>
                  <a:tcPr anchor="ctr">
                    <a:solidFill>
                      <a:schemeClr val="bg1">
                        <a:lumMod val="85000"/>
                        <a:alpha val="60000"/>
                      </a:schemeClr>
                    </a:solidFill>
                  </a:tcPr>
                </a:tc>
                <a:tc>
                  <a:txBody>
                    <a:bodyPr/>
                    <a:lstStyle/>
                    <a:p>
                      <a:pPr algn="ctr"/>
                      <a:r>
                        <a:rPr lang="en-US" sz="1000" dirty="0"/>
                        <a:t>None</a:t>
                      </a:r>
                    </a:p>
                  </a:txBody>
                  <a:tcPr anchor="ctr">
                    <a:solidFill>
                      <a:schemeClr val="bg1">
                        <a:lumMod val="85000"/>
                        <a:alpha val="60000"/>
                      </a:schemeClr>
                    </a:solidFill>
                  </a:tcPr>
                </a:tc>
                <a:tc>
                  <a:txBody>
                    <a:bodyPr/>
                    <a:lstStyle/>
                    <a:p>
                      <a:pPr algn="ct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2974962540"/>
                  </a:ext>
                </a:extLst>
              </a:tr>
              <a:tr h="305502">
                <a:tc>
                  <a:txBody>
                    <a:bodyPr/>
                    <a:lstStyle/>
                    <a:p>
                      <a:pPr lvl="0">
                        <a:buNone/>
                      </a:pPr>
                      <a:r>
                        <a:rPr lang="en-US" sz="1000" b="0" i="0" u="none" strike="noStrike" noProof="0" dirty="0">
                          <a:latin typeface="Calibri"/>
                        </a:rPr>
                        <a:t>Floral Design</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13001800 (1 credit)</a:t>
                      </a:r>
                    </a:p>
                    <a:p>
                      <a:pPr lvl="0" algn="ctr">
                        <a:buNone/>
                      </a:pPr>
                      <a:r>
                        <a:rPr lang="en-US" sz="1000" dirty="0"/>
                        <a:t>6140</a:t>
                      </a:r>
                    </a:p>
                  </a:txBody>
                  <a:tcPr anchor="ctr">
                    <a:solidFill>
                      <a:schemeClr val="bg1">
                        <a:lumMod val="85000"/>
                        <a:alpha val="60000"/>
                      </a:schemeClr>
                    </a:solidFill>
                  </a:tcPr>
                </a:tc>
                <a:tc>
                  <a:txBody>
                    <a:bodyPr/>
                    <a:lstStyle/>
                    <a:p>
                      <a:pPr algn="ctr"/>
                      <a:r>
                        <a:rPr lang="en-US" sz="1000" dirty="0"/>
                        <a:t>None</a:t>
                      </a:r>
                    </a:p>
                  </a:txBody>
                  <a:tcPr anchor="ctr">
                    <a:solidFill>
                      <a:schemeClr val="bg1">
                        <a:lumMod val="85000"/>
                        <a:alpha val="60000"/>
                      </a:schemeClr>
                    </a:solidFill>
                  </a:tcPr>
                </a:tc>
                <a:tc>
                  <a:txBody>
                    <a:bodyPr/>
                    <a:lstStyle/>
                    <a:p>
                      <a:pPr algn="ct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3289955430"/>
                  </a:ext>
                </a:extLst>
              </a:tr>
              <a:tr h="526728">
                <a:tc>
                  <a:txBody>
                    <a:bodyPr/>
                    <a:lstStyle/>
                    <a:p>
                      <a:pPr lvl="0">
                        <a:buNone/>
                      </a:pPr>
                      <a:r>
                        <a:rPr lang="en-US" sz="1000" b="0" i="0" u="none" strike="noStrike" noProof="0" dirty="0">
                          <a:latin typeface="Calibri"/>
                        </a:rPr>
                        <a:t>Advanced Floral Design</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N1300270 (1 credit)</a:t>
                      </a:r>
                    </a:p>
                    <a:p>
                      <a:pPr lvl="0" algn="ctr">
                        <a:buNone/>
                      </a:pPr>
                      <a:r>
                        <a:rPr lang="en-US" sz="1000" b="0" i="0" u="none" strike="noStrike" noProof="0" dirty="0">
                          <a:latin typeface="Calibri"/>
                        </a:rPr>
                        <a:t>6141</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Floral Design</a:t>
                      </a:r>
                      <a:endParaRPr lang="en-US" sz="1000" dirty="0"/>
                    </a:p>
                  </a:txBody>
                  <a:tcPr anchor="ctr">
                    <a:solidFill>
                      <a:schemeClr val="bg1">
                        <a:lumMod val="85000"/>
                        <a:alpha val="60000"/>
                      </a:schemeClr>
                    </a:solidFill>
                  </a:tcPr>
                </a:tc>
                <a:tc>
                  <a:txBody>
                    <a:bodyPr/>
                    <a:lstStyle/>
                    <a:p>
                      <a:pPr algn="ct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2629990545"/>
                  </a:ext>
                </a:extLst>
              </a:tr>
              <a:tr h="526728">
                <a:tc>
                  <a:txBody>
                    <a:bodyPr/>
                    <a:lstStyle/>
                    <a:p>
                      <a:pPr lvl="0">
                        <a:buNone/>
                      </a:pPr>
                      <a:r>
                        <a:rPr lang="en-US" sz="1000" b="0" i="0" u="none" strike="noStrike" noProof="0" dirty="0">
                          <a:latin typeface="Calibri"/>
                        </a:rPr>
                        <a:t>Advanced Plant and Soil Science</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13002100 (1 credit)</a:t>
                      </a:r>
                    </a:p>
                    <a:p>
                      <a:pPr lvl="0" algn="ctr">
                        <a:buNone/>
                      </a:pPr>
                      <a:r>
                        <a:rPr lang="en-US" sz="1000" b="0" i="0" u="none" strike="noStrike" noProof="0" dirty="0">
                          <a:latin typeface="Calibri"/>
                        </a:rPr>
                        <a:t>6131</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Advanced Floral Design</a:t>
                      </a:r>
                      <a:endParaRPr lang="en-US" sz="1000" dirty="0"/>
                    </a:p>
                  </a:txBody>
                  <a:tcPr anchor="ctr">
                    <a:solidFill>
                      <a:schemeClr val="bg1">
                        <a:lumMod val="85000"/>
                        <a:alpha val="60000"/>
                      </a:schemeClr>
                    </a:solidFill>
                  </a:tcPr>
                </a:tc>
                <a:tc>
                  <a:txBody>
                    <a:bodyPr/>
                    <a:lstStyle/>
                    <a:p>
                      <a:pPr algn="ct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3510078490"/>
                  </a:ext>
                </a:extLst>
              </a:tr>
              <a:tr h="526728">
                <a:tc>
                  <a:txBody>
                    <a:bodyPr/>
                    <a:lstStyle/>
                    <a:p>
                      <a:pPr lvl="0">
                        <a:buNone/>
                      </a:pPr>
                      <a:r>
                        <a:rPr lang="en-US" sz="1000" b="0" i="0" u="none" strike="noStrike" noProof="0" dirty="0">
                          <a:latin typeface="Calibri"/>
                        </a:rPr>
                        <a:t>Greenhouse Operation and Production</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13002060 (2 credits)</a:t>
                      </a:r>
                    </a:p>
                    <a:p>
                      <a:pPr lvl="0" algn="ctr">
                        <a:buNone/>
                      </a:pPr>
                      <a:r>
                        <a:rPr lang="en-US" sz="1000" b="0" i="0" u="none" strike="noStrike" noProof="0">
                          <a:latin typeface="Calibri"/>
                        </a:rPr>
                        <a:t>6145</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Advanced Floral Design</a:t>
                      </a:r>
                      <a:endParaRPr lang="en-US" sz="1000" dirty="0"/>
                    </a:p>
                  </a:txBody>
                  <a:tcPr anchor="ctr">
                    <a:solidFill>
                      <a:schemeClr val="bg1">
                        <a:lumMod val="85000"/>
                        <a:alpha val="60000"/>
                      </a:schemeClr>
                    </a:solidFill>
                  </a:tcPr>
                </a:tc>
                <a:tc>
                  <a:txBody>
                    <a:bodyPr/>
                    <a:lstStyle/>
                    <a:p>
                      <a:pPr algn="ct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739532264"/>
                  </a:ext>
                </a:extLst>
              </a:tr>
            </a:tbl>
          </a:graphicData>
        </a:graphic>
      </p:graphicFrame>
      <p:sp>
        <p:nvSpPr>
          <p:cNvPr id="11" name="TextBox 10">
            <a:extLst>
              <a:ext uri="{FF2B5EF4-FFF2-40B4-BE49-F238E27FC236}">
                <a16:creationId xmlns:a16="http://schemas.microsoft.com/office/drawing/2014/main" id="{26C6F385-95CF-4379-8637-6611EBB9277A}"/>
              </a:ext>
            </a:extLst>
          </p:cNvPr>
          <p:cNvSpPr txBox="1"/>
          <p:nvPr/>
        </p:nvSpPr>
        <p:spPr>
          <a:xfrm>
            <a:off x="305628" y="7945557"/>
            <a:ext cx="6246744" cy="1010918"/>
          </a:xfrm>
          <a:prstGeom prst="rect">
            <a:avLst/>
          </a:prstGeom>
          <a:noFill/>
        </p:spPr>
        <p:txBody>
          <a:bodyPr wrap="square" rtlCol="0">
            <a:spAutoFit/>
          </a:bodyPr>
          <a:lstStyle/>
          <a:p>
            <a:pPr marL="0" marR="0">
              <a:lnSpc>
                <a:spcPct val="107000"/>
              </a:lnSpc>
              <a:spcBef>
                <a:spcPts val="0"/>
              </a:spcBef>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San Marcos CISD</a:t>
            </a:r>
            <a:r>
              <a:rPr lang="en-US" sz="1000" dirty="0">
                <a:effectLst/>
                <a:latin typeface="Calibri" panose="020F0502020204030204" pitchFamily="34" charset="0"/>
                <a:ea typeface="Calibri" panose="020F0502020204030204" pitchFamily="34" charset="0"/>
                <a:cs typeface="Times New Roman" panose="02020603050405020304" pitchFamily="18" charset="0"/>
              </a:rPr>
              <a:t> does not discriminate on the basis of race, color, national origin, sex, disability or age in its programs or activities and provides equal access to the Boy Scouts and other designated youth groups. The following person has been designated to handle inquiries regarding the nondiscrimination policies: </a:t>
            </a:r>
            <a:r>
              <a:rPr lang="en-US" sz="1000" dirty="0">
                <a:latin typeface="Calibri" panose="020F0502020204030204" pitchFamily="34" charset="0"/>
                <a:ea typeface="Calibri" panose="020F0502020204030204" pitchFamily="34" charset="0"/>
                <a:cs typeface="Times New Roman" panose="02020603050405020304" pitchFamily="18" charset="0"/>
              </a:rPr>
              <a:t>Stephanie Munoz ; 631 Mill St, San Marcos, TX 78666 ; 512-393-6700 ; stephanie.munoz@smcisd.net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Further nondiscrimination information can be found at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2"/>
              </a:rPr>
              <a:t>smcisd.net/</a:t>
            </a:r>
            <a:r>
              <a:rPr lang="en-US" sz="1000" dirty="0" err="1">
                <a:effectLst/>
                <a:latin typeface="Calibri" panose="020F0502020204030204" pitchFamily="34" charset="0"/>
                <a:ea typeface="Calibri" panose="020F0502020204030204" pitchFamily="34" charset="0"/>
                <a:cs typeface="Times New Roman" panose="02020603050405020304" pitchFamily="18" charset="0"/>
                <a:hlinkClick r:id="rId2"/>
              </a:rPr>
              <a:t>cte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7AF00F6-DA07-442B-AF50-8D4D07F4917F}"/>
              </a:ext>
            </a:extLst>
          </p:cNvPr>
          <p:cNvSpPr txBox="1"/>
          <p:nvPr/>
        </p:nvSpPr>
        <p:spPr>
          <a:xfrm>
            <a:off x="359253" y="7385033"/>
            <a:ext cx="6246744" cy="400110"/>
          </a:xfrm>
          <a:prstGeom prst="rect">
            <a:avLst/>
          </a:prstGeom>
          <a:noFill/>
        </p:spPr>
        <p:txBody>
          <a:bodyPr wrap="square" lIns="91440" tIns="45720" rIns="91440" bIns="45720" rtlCol="0" anchor="t">
            <a:spAutoFit/>
          </a:bodyPr>
          <a:lstStyle/>
          <a:p>
            <a:pPr algn="ctr"/>
            <a:r>
              <a:rPr lang="en-US" sz="1000" dirty="0"/>
              <a:t>FOR ADDITIONAL INFORMATION ON THE AGRICULTURE, FOOD, &amp; NATURAL RESOURCES CAREER CLUSTER,</a:t>
            </a:r>
          </a:p>
          <a:p>
            <a:pPr algn="ctr"/>
            <a:r>
              <a:rPr lang="en-US" sz="1000" dirty="0"/>
              <a:t>PLEASE CONTACT: CJ Odam, SMCISD CTE Coordinator     cj.odam@smcisd.net</a:t>
            </a:r>
            <a:endParaRPr lang="en-US" sz="1000" dirty="0">
              <a:cs typeface="Calibri"/>
            </a:endParaRPr>
          </a:p>
        </p:txBody>
      </p:sp>
    </p:spTree>
    <p:extLst>
      <p:ext uri="{BB962C8B-B14F-4D97-AF65-F5344CB8AC3E}">
        <p14:creationId xmlns:p14="http://schemas.microsoft.com/office/powerpoint/2010/main" val="24584242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9E2D419D197744834692AF7BD72269" ma:contentTypeVersion="12" ma:contentTypeDescription="Create a new document." ma:contentTypeScope="" ma:versionID="e7d602b9b7324dabb59ba5bdf29b340b">
  <xsd:schema xmlns:xsd="http://www.w3.org/2001/XMLSchema" xmlns:xs="http://www.w3.org/2001/XMLSchema" xmlns:p="http://schemas.microsoft.com/office/2006/metadata/properties" xmlns:ns2="696893de-3167-48c0-a9e9-62134322dc49" xmlns:ns3="1870ca36-48b9-408f-8764-2f018f10cce8" targetNamespace="http://schemas.microsoft.com/office/2006/metadata/properties" ma:root="true" ma:fieldsID="7ed8cf09261854e8e343f1635a5af833" ns2:_="" ns3:_="">
    <xsd:import namespace="696893de-3167-48c0-a9e9-62134322dc49"/>
    <xsd:import namespace="1870ca36-48b9-408f-8764-2f018f10cce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893de-3167-48c0-a9e9-62134322dc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70ca36-48b9-408f-8764-2f018f10cce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3b0d83-44e4-4f91-80f8-37b385d3c9c5}" ma:internalName="TaxCatchAll" ma:showField="CatchAllData" ma:web="1870ca36-48b9-408f-8764-2f018f10cce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870ca36-48b9-408f-8764-2f018f10cce8" xsi:nil="true"/>
    <lcf76f155ced4ddcb4097134ff3c332f xmlns="696893de-3167-48c0-a9e9-62134322dc4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088679-ABBB-4C41-9DBA-1461EE587E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6893de-3167-48c0-a9e9-62134322dc49"/>
    <ds:schemaRef ds:uri="1870ca36-48b9-408f-8764-2f018f10c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F67F14-08BA-4E43-A779-A4A8A5468D3F}">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696893de-3167-48c0-a9e9-62134322dc49"/>
    <ds:schemaRef ds:uri="http://purl.org/dc/terms/"/>
    <ds:schemaRef ds:uri="http://schemas.microsoft.com/office/infopath/2007/PartnerControls"/>
    <ds:schemaRef ds:uri="1870ca36-48b9-408f-8764-2f018f10cce8"/>
    <ds:schemaRef ds:uri="http://www.w3.org/XML/1998/namespace"/>
    <ds:schemaRef ds:uri="http://purl.org/dc/dcmitype/"/>
  </ds:schemaRefs>
</ds:datastoreItem>
</file>

<file path=customXml/itemProps3.xml><?xml version="1.0" encoding="utf-8"?>
<ds:datastoreItem xmlns:ds="http://schemas.openxmlformats.org/officeDocument/2006/customXml" ds:itemID="{4D6A0F15-9D47-4D66-8DB8-6EE7F29006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54</TotalTime>
  <Words>599</Words>
  <Application>Microsoft Office PowerPoint</Application>
  <PresentationFormat>Letter Paper (8.5x11 in)</PresentationFormat>
  <Paragraphs>105</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Open Sans</vt:lpstr>
      <vt:lpstr>Open Sans SemiBold</vt:lpstr>
      <vt:lpstr>Times New Roman</vt:lpstr>
      <vt:lpstr>Office Theme</vt:lpstr>
      <vt:lpstr>Plant Science Statewide Program of Study</vt:lpstr>
      <vt:lpstr>Plant Science  Course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Garza, Krystal</dc:creator>
  <cp:lastModifiedBy>Clayton Odam</cp:lastModifiedBy>
  <cp:revision>643</cp:revision>
  <dcterms:created xsi:type="dcterms:W3CDTF">2022-08-14T22:35:42Z</dcterms:created>
  <dcterms:modified xsi:type="dcterms:W3CDTF">2023-04-24T17:09:27Z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0x0101000A9E2D419D197744834692AF7BD72269</vt:lpwstr>
  </property>
  <property fmtid="{D5CDD505-2E9C-101B-9397-08002B2CF9AE}" pid="3" name="MediaServiceImageTags">
    <vt:lpwstr/>
  </property>
</Properties>
</file>